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25f5d578cb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25f5d578cb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c601b065bb_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c601b065bb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c601b065bb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c601b065bb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c601b065bb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c601b065bb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c601b065bb_1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c601b065bb_1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c601b065bb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c601b065bb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c601b065bb_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c601b065bb_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c601b065bb_1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c601b065bb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c601b065bb_1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c601b065bb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c601b065bb_1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c601b065bb_1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c601b065bb_1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c601b065bb_1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c601b065bb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c601b065bb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c601b065bb_1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c601b065bb_1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c601b065bb_1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c601b065bb_1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c601b065bb_1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c601b065bb_1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c601b065bb_1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c601b065bb_1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c601b065bb_1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c601b065bb_1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c601b065bb_1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c601b065bb_1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c601b065bb_1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c601b065bb_1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c601b065bb_1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c601b065bb_1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c601b065bb_1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c601b065bb_1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c601b065bb_1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c601b065bb_1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c601b065bb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c601b065bb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c601b065bb_1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c601b065bb_1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c601b065bb_1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c601b065bb_1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c601b065bb_1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c601b065bb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c601b065b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c601b065b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601b065bb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601b065bb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c601b065bb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c601b065bb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c601b065bb_1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c601b065bb_1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c601b065bb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c601b065bb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c601b065bb_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c601b065bb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gradFill>
          <a:gsLst>
            <a:gs pos="0">
              <a:srgbClr val="51AB2A"/>
            </a:gs>
            <a:gs pos="100000">
              <a:srgbClr val="203E13"/>
            </a:gs>
          </a:gsLst>
          <a:lin ang="5400012"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169" l="0" r="0" t="308"/>
          <a:stretch/>
        </p:blipFill>
        <p:spPr>
          <a:xfrm>
            <a:off x="0" y="0"/>
            <a:ext cx="91440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Staff/Camper Cars</a:t>
            </a:r>
            <a:endParaRPr b="1" sz="3020">
              <a:solidFill>
                <a:schemeClr val="lt1"/>
              </a:solidFill>
            </a:endParaRPr>
          </a:p>
        </p:txBody>
      </p:sp>
      <p:sp>
        <p:nvSpPr>
          <p:cNvPr id="102" name="Google Shape;10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None/>
            </a:pPr>
            <a:r>
              <a:rPr b="1" lang="en" sz="2400">
                <a:solidFill>
                  <a:schemeClr val="lt1"/>
                </a:solidFill>
              </a:rPr>
              <a:t>Move all cars to the parking lot next to the cafeteria or top of the hill by the pool.</a:t>
            </a:r>
            <a:endParaRPr b="1" sz="2400">
              <a:solidFill>
                <a:schemeClr val="lt1"/>
              </a:solidFill>
            </a:endParaRPr>
          </a:p>
          <a:p>
            <a:pPr indent="0" lvl="0" marL="0" rtl="0" algn="l">
              <a:lnSpc>
                <a:spcPct val="80000"/>
              </a:lnSpc>
              <a:spcBef>
                <a:spcPts val="0"/>
              </a:spcBef>
              <a:spcAft>
                <a:spcPts val="0"/>
              </a:spcAft>
              <a:buNone/>
            </a:pPr>
            <a:r>
              <a:t/>
            </a:r>
            <a:endParaRPr b="1" sz="2400">
              <a:solidFill>
                <a:schemeClr val="lt1"/>
              </a:solidFill>
            </a:endParaRPr>
          </a:p>
          <a:p>
            <a:pPr indent="0" lvl="0" marL="0" rtl="0" algn="l">
              <a:lnSpc>
                <a:spcPct val="80000"/>
              </a:lnSpc>
              <a:spcBef>
                <a:spcPts val="0"/>
              </a:spcBef>
              <a:spcAft>
                <a:spcPts val="0"/>
              </a:spcAft>
              <a:buClr>
                <a:schemeClr val="dk1"/>
              </a:buClr>
              <a:buSzPts val="935"/>
              <a:buFont typeface="Arial"/>
              <a:buNone/>
            </a:pPr>
            <a:r>
              <a:rPr b="1" lang="en" sz="2400">
                <a:solidFill>
                  <a:schemeClr val="lt1"/>
                </a:solidFill>
              </a:rPr>
              <a:t>Do not sit in cars.</a:t>
            </a:r>
            <a:endParaRPr b="1" sz="24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Visitors</a:t>
            </a:r>
            <a:endParaRPr b="1" sz="3020">
              <a:solidFill>
                <a:schemeClr val="lt1"/>
              </a:solidFill>
            </a:endParaRPr>
          </a:p>
        </p:txBody>
      </p:sp>
      <p:sp>
        <p:nvSpPr>
          <p:cNvPr id="108" name="Google Shape;10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Camp Boothe is a closed campground. </a:t>
            </a:r>
            <a:r>
              <a:rPr b="1" i="1" lang="en" sz="2400">
                <a:solidFill>
                  <a:schemeClr val="lt1"/>
                </a:solidFill>
              </a:rPr>
              <a:t>NO</a:t>
            </a:r>
            <a:r>
              <a:rPr b="1" lang="en" sz="2400">
                <a:solidFill>
                  <a:schemeClr val="lt1"/>
                </a:solidFill>
              </a:rPr>
              <a:t> outside visitors will be allowed at any camp for any reason.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Pastor’s night will be on Friday during our commissioning service. </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4"/>
          <p:cNvSpPr txBox="1"/>
          <p:nvPr>
            <p:ph type="title"/>
          </p:nvPr>
        </p:nvSpPr>
        <p:spPr>
          <a:xfrm>
            <a:off x="311700" y="1084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Staff Guidelines</a:t>
            </a:r>
            <a:endParaRPr b="1" sz="3020">
              <a:solidFill>
                <a:schemeClr val="lt1"/>
              </a:solidFill>
            </a:endParaRPr>
          </a:p>
        </p:txBody>
      </p:sp>
      <p:sp>
        <p:nvSpPr>
          <p:cNvPr id="114" name="Google Shape;114;p24"/>
          <p:cNvSpPr txBox="1"/>
          <p:nvPr>
            <p:ph idx="1" type="body"/>
          </p:nvPr>
        </p:nvSpPr>
        <p:spPr>
          <a:xfrm>
            <a:off x="311700" y="755400"/>
            <a:ext cx="8520600" cy="4072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100">
                <a:solidFill>
                  <a:schemeClr val="lt1"/>
                </a:solidFill>
              </a:rPr>
              <a:t>No staff member may leave the grounds without the director’s expressed permission. After permission ALL staff must sign out with the secretary in the staff house and sign in upon return. </a:t>
            </a:r>
            <a:endParaRPr b="1" sz="21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100">
              <a:solidFill>
                <a:srgbClr val="90C226"/>
              </a:solidFill>
            </a:endParaRPr>
          </a:p>
          <a:p>
            <a:pPr indent="0" lvl="0" marL="0" rtl="0" algn="l">
              <a:lnSpc>
                <a:spcPct val="100000"/>
              </a:lnSpc>
              <a:spcBef>
                <a:spcPts val="0"/>
              </a:spcBef>
              <a:spcAft>
                <a:spcPts val="0"/>
              </a:spcAft>
              <a:buClr>
                <a:schemeClr val="dk1"/>
              </a:buClr>
              <a:buSzPts val="1100"/>
              <a:buFont typeface="Arial"/>
              <a:buNone/>
            </a:pPr>
            <a:r>
              <a:rPr b="1" lang="en" sz="2100">
                <a:solidFill>
                  <a:srgbClr val="FEFEFE"/>
                </a:solidFill>
              </a:rPr>
              <a:t>Cabin leaders must be at least 18 years of age. (20 for senior and 25 for Collegiate Camp)</a:t>
            </a:r>
            <a:endParaRPr b="1" sz="2100">
              <a:solidFill>
                <a:srgbClr val="FEFEFE"/>
              </a:solidFill>
            </a:endParaRPr>
          </a:p>
          <a:p>
            <a:pPr indent="0" lvl="0" marL="0" rtl="0" algn="l">
              <a:lnSpc>
                <a:spcPct val="100000"/>
              </a:lnSpc>
              <a:spcBef>
                <a:spcPts val="0"/>
              </a:spcBef>
              <a:spcAft>
                <a:spcPts val="0"/>
              </a:spcAft>
              <a:buClr>
                <a:schemeClr val="dk1"/>
              </a:buClr>
              <a:buSzPts val="1100"/>
              <a:buFont typeface="Arial"/>
              <a:buNone/>
            </a:pPr>
            <a:r>
              <a:t/>
            </a:r>
            <a:endParaRPr b="1" sz="2100">
              <a:solidFill>
                <a:srgbClr val="FEFEFE"/>
              </a:solidFill>
            </a:endParaRPr>
          </a:p>
          <a:p>
            <a:pPr indent="0" lvl="0" marL="0" rtl="0" algn="l">
              <a:lnSpc>
                <a:spcPct val="100000"/>
              </a:lnSpc>
              <a:spcBef>
                <a:spcPts val="0"/>
              </a:spcBef>
              <a:spcAft>
                <a:spcPts val="0"/>
              </a:spcAft>
              <a:buNone/>
            </a:pPr>
            <a:r>
              <a:rPr b="1" lang="en" sz="2100">
                <a:solidFill>
                  <a:schemeClr val="lt1"/>
                </a:solidFill>
              </a:rPr>
              <a:t>Any staff between the ages of 16 and 19 must attend Collegiate camp in order to work any other camp.</a:t>
            </a:r>
            <a:endParaRPr b="1" sz="2100">
              <a:solidFill>
                <a:schemeClr val="lt1"/>
              </a:solidFill>
            </a:endParaRPr>
          </a:p>
          <a:p>
            <a:pPr indent="0" lvl="0" marL="0" rtl="0" algn="l">
              <a:lnSpc>
                <a:spcPct val="100000"/>
              </a:lnSpc>
              <a:spcBef>
                <a:spcPts val="0"/>
              </a:spcBef>
              <a:spcAft>
                <a:spcPts val="0"/>
              </a:spcAft>
              <a:buNone/>
            </a:pPr>
            <a:r>
              <a:t/>
            </a:r>
            <a:endParaRPr b="1" sz="2100">
              <a:solidFill>
                <a:schemeClr val="lt1"/>
              </a:solidFill>
            </a:endParaRPr>
          </a:p>
          <a:p>
            <a:pPr indent="0" lvl="0" marL="0" rtl="0" algn="l">
              <a:lnSpc>
                <a:spcPct val="100000"/>
              </a:lnSpc>
              <a:spcBef>
                <a:spcPts val="0"/>
              </a:spcBef>
              <a:spcAft>
                <a:spcPts val="0"/>
              </a:spcAft>
              <a:buNone/>
            </a:pPr>
            <a:r>
              <a:rPr b="1" lang="en" sz="2100">
                <a:solidFill>
                  <a:srgbClr val="FEFEFE"/>
                </a:solidFill>
              </a:rPr>
              <a:t>Staff should turn in all medication to the camp nurse before camper arrival. </a:t>
            </a:r>
            <a:endParaRPr b="1" sz="2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idx="1" type="body"/>
          </p:nvPr>
        </p:nvSpPr>
        <p:spPr>
          <a:xfrm>
            <a:off x="311700" y="515400"/>
            <a:ext cx="8520600" cy="4053600"/>
          </a:xfrm>
          <a:prstGeom prst="rect">
            <a:avLst/>
          </a:prstGeom>
        </p:spPr>
        <p:txBody>
          <a:bodyPr anchorCtr="0" anchor="t" bIns="91425" lIns="91425" spcFirstLastPara="1" rIns="91425" wrap="square" tIns="91425">
            <a:normAutofit fontScale="85000" lnSpcReduction="20000"/>
          </a:bodyPr>
          <a:lstStyle/>
          <a:p>
            <a:pPr indent="0" lvl="0" marL="0" rtl="0" algn="l">
              <a:lnSpc>
                <a:spcPct val="106666"/>
              </a:lnSpc>
              <a:spcBef>
                <a:spcPts val="0"/>
              </a:spcBef>
              <a:spcAft>
                <a:spcPts val="0"/>
              </a:spcAft>
              <a:buNone/>
            </a:pPr>
            <a:r>
              <a:rPr b="1" lang="en" sz="2800">
                <a:solidFill>
                  <a:schemeClr val="lt1"/>
                </a:solidFill>
              </a:rPr>
              <a:t>All staff (including kitchen) will not be allowed to bring children or helpers. </a:t>
            </a:r>
            <a:endParaRPr b="1" sz="2800">
              <a:solidFill>
                <a:schemeClr val="lt1"/>
              </a:solidFill>
            </a:endParaRPr>
          </a:p>
          <a:p>
            <a:pPr indent="0" lvl="0" marL="0" rtl="0" algn="l">
              <a:lnSpc>
                <a:spcPct val="106666"/>
              </a:lnSpc>
              <a:spcBef>
                <a:spcPts val="0"/>
              </a:spcBef>
              <a:spcAft>
                <a:spcPts val="0"/>
              </a:spcAft>
              <a:buNone/>
            </a:pPr>
            <a:r>
              <a:t/>
            </a:r>
            <a:endParaRPr b="1" sz="2800">
              <a:solidFill>
                <a:schemeClr val="lt1"/>
              </a:solidFill>
            </a:endParaRPr>
          </a:p>
          <a:p>
            <a:pPr indent="0" lvl="0" marL="0" rtl="0" algn="l">
              <a:lnSpc>
                <a:spcPct val="106666"/>
              </a:lnSpc>
              <a:spcBef>
                <a:spcPts val="0"/>
              </a:spcBef>
              <a:spcAft>
                <a:spcPts val="0"/>
              </a:spcAft>
              <a:buNone/>
            </a:pPr>
            <a:r>
              <a:rPr b="1" lang="en" sz="2800">
                <a:solidFill>
                  <a:schemeClr val="lt1"/>
                </a:solidFill>
              </a:rPr>
              <a:t>Non-staff personnel brought will be charged a nominal fee to defray the cost of room and board. Fees are as follows: </a:t>
            </a:r>
            <a:endParaRPr b="1" sz="2800">
              <a:solidFill>
                <a:schemeClr val="lt1"/>
              </a:solidFill>
            </a:endParaRPr>
          </a:p>
          <a:p>
            <a:pPr indent="0" lvl="0" marL="0" rtl="0" algn="l">
              <a:lnSpc>
                <a:spcPct val="106666"/>
              </a:lnSpc>
              <a:spcBef>
                <a:spcPts val="0"/>
              </a:spcBef>
              <a:spcAft>
                <a:spcPts val="0"/>
              </a:spcAft>
              <a:buNone/>
            </a:pPr>
            <a:r>
              <a:t/>
            </a:r>
            <a:endParaRPr b="1" sz="2800">
              <a:solidFill>
                <a:schemeClr val="lt1"/>
              </a:solidFill>
            </a:endParaRPr>
          </a:p>
          <a:p>
            <a:pPr indent="0" lvl="0" marL="0" rtl="0" algn="l">
              <a:lnSpc>
                <a:spcPct val="106666"/>
              </a:lnSpc>
              <a:spcBef>
                <a:spcPts val="0"/>
              </a:spcBef>
              <a:spcAft>
                <a:spcPts val="0"/>
              </a:spcAft>
              <a:buClr>
                <a:schemeClr val="dk1"/>
              </a:buClr>
              <a:buSzPct val="39285"/>
              <a:buFont typeface="Arial"/>
              <a:buNone/>
            </a:pPr>
            <a:r>
              <a:rPr b="1" lang="en" sz="2800">
                <a:solidFill>
                  <a:schemeClr val="lt1"/>
                </a:solidFill>
              </a:rPr>
              <a:t>Age five and under – free, age six and above – 15% of that specific camp tuition. </a:t>
            </a:r>
            <a:endParaRPr b="1" sz="2800">
              <a:solidFill>
                <a:schemeClr val="lt1"/>
              </a:solidFill>
            </a:endParaRPr>
          </a:p>
          <a:p>
            <a:pPr indent="0" lvl="0" marL="0" rtl="0" algn="l">
              <a:lnSpc>
                <a:spcPct val="106666"/>
              </a:lnSpc>
              <a:spcBef>
                <a:spcPts val="0"/>
              </a:spcBef>
              <a:spcAft>
                <a:spcPts val="0"/>
              </a:spcAft>
              <a:buClr>
                <a:schemeClr val="dk1"/>
              </a:buClr>
              <a:buSzPct val="39285"/>
              <a:buFont typeface="Arial"/>
              <a:buNone/>
            </a:pPr>
            <a:r>
              <a:rPr b="1" lang="en" sz="2800">
                <a:solidFill>
                  <a:schemeClr val="lt1"/>
                </a:solidFill>
              </a:rPr>
              <a:t>(Pee Wee $20.25, Discovery, Senior, &amp; Collegiate $34.00)</a:t>
            </a:r>
            <a:endParaRPr b="1" sz="2800">
              <a:solidFill>
                <a:schemeClr val="lt1"/>
              </a:solidFill>
            </a:endParaRPr>
          </a:p>
          <a:p>
            <a:pPr indent="0" lvl="0" marL="0" rtl="0" algn="l">
              <a:lnSpc>
                <a:spcPct val="106666"/>
              </a:lnSpc>
              <a:spcBef>
                <a:spcPts val="0"/>
              </a:spcBef>
              <a:spcAft>
                <a:spcPts val="0"/>
              </a:spcAft>
              <a:buClr>
                <a:schemeClr val="dk1"/>
              </a:buClr>
              <a:buSzPct val="44394"/>
              <a:buFont typeface="Arial"/>
              <a:buNone/>
            </a:pPr>
            <a:r>
              <a:t/>
            </a:r>
            <a:endParaRPr sz="2477">
              <a:solidFill>
                <a:schemeClr val="lt1"/>
              </a:solidFill>
            </a:endParaRPr>
          </a:p>
          <a:p>
            <a:pPr indent="0" lvl="0" marL="0" rtl="0" algn="l">
              <a:lnSpc>
                <a:spcPct val="100000"/>
              </a:lnSpc>
              <a:spcBef>
                <a:spcPts val="0"/>
              </a:spcBef>
              <a:spcAft>
                <a:spcPts val="0"/>
              </a:spcAft>
              <a:buClr>
                <a:schemeClr val="dk1"/>
              </a:buClr>
              <a:buSzPct val="61111"/>
              <a:buFont typeface="Arial"/>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1" type="body"/>
          </p:nvPr>
        </p:nvSpPr>
        <p:spPr>
          <a:xfrm>
            <a:off x="311700" y="305025"/>
            <a:ext cx="8520600" cy="4263900"/>
          </a:xfrm>
          <a:prstGeom prst="rect">
            <a:avLst/>
          </a:prstGeom>
        </p:spPr>
        <p:txBody>
          <a:bodyPr anchorCtr="0" anchor="t" bIns="91425" lIns="91425" spcFirstLastPara="1" rIns="91425" wrap="square" tIns="91425">
            <a:normAutofit/>
          </a:bodyPr>
          <a:lstStyle/>
          <a:p>
            <a:pPr indent="0" lvl="0" marL="0" rtl="0" algn="l">
              <a:lnSpc>
                <a:spcPct val="106666"/>
              </a:lnSpc>
              <a:spcBef>
                <a:spcPts val="0"/>
              </a:spcBef>
              <a:spcAft>
                <a:spcPts val="0"/>
              </a:spcAft>
              <a:buClr>
                <a:schemeClr val="dk1"/>
              </a:buClr>
              <a:buSzPts val="1100"/>
              <a:buFont typeface="Arial"/>
              <a:buNone/>
            </a:pPr>
            <a:r>
              <a:rPr b="1" lang="en" sz="2400">
                <a:solidFill>
                  <a:schemeClr val="lt1"/>
                </a:solidFill>
              </a:rPr>
              <a:t>Cabin Leaders must stay in their cabins each night with the campers – NO EXCEPTIONS</a:t>
            </a:r>
            <a:endParaRPr b="1" sz="2400">
              <a:solidFill>
                <a:schemeClr val="lt1"/>
              </a:solidFill>
            </a:endParaRPr>
          </a:p>
          <a:p>
            <a:pPr indent="0" lvl="0" marL="0" rtl="0" algn="l">
              <a:lnSpc>
                <a:spcPct val="106666"/>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6666"/>
              </a:lnSpc>
              <a:spcBef>
                <a:spcPts val="0"/>
              </a:spcBef>
              <a:spcAft>
                <a:spcPts val="0"/>
              </a:spcAft>
              <a:buNone/>
            </a:pPr>
            <a:r>
              <a:rPr b="1" lang="en" sz="2400">
                <a:solidFill>
                  <a:schemeClr val="lt1"/>
                </a:solidFill>
              </a:rPr>
              <a:t>Due to the cost of snacks, $10 snack fee will apply to all staff per camp worked. </a:t>
            </a:r>
            <a:endParaRPr b="1" sz="2400">
              <a:solidFill>
                <a:schemeClr val="lt1"/>
              </a:solidFill>
            </a:endParaRPr>
          </a:p>
          <a:p>
            <a:pPr indent="0" lvl="0" marL="0" rtl="0" algn="l">
              <a:lnSpc>
                <a:spcPct val="106666"/>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6666"/>
              </a:lnSpc>
              <a:spcBef>
                <a:spcPts val="0"/>
              </a:spcBef>
              <a:spcAft>
                <a:spcPts val="0"/>
              </a:spcAft>
              <a:buNone/>
            </a:pPr>
            <a:r>
              <a:rPr b="1" lang="en" sz="2400">
                <a:solidFill>
                  <a:schemeClr val="lt1"/>
                </a:solidFill>
              </a:rPr>
              <a:t>Staff personnel should not arrive at camp until the appointed time given by the Directors.</a:t>
            </a:r>
            <a:endParaRPr b="1" sz="2400">
              <a:solidFill>
                <a:schemeClr val="lt1"/>
              </a:solidFill>
            </a:endParaRPr>
          </a:p>
          <a:p>
            <a:pPr indent="0" lvl="0" marL="0" rtl="0" algn="l">
              <a:lnSpc>
                <a:spcPct val="106666"/>
              </a:lnSpc>
              <a:spcBef>
                <a:spcPts val="0"/>
              </a:spcBef>
              <a:spcAft>
                <a:spcPts val="0"/>
              </a:spcAft>
              <a:buNone/>
            </a:pPr>
            <a:r>
              <a:t/>
            </a:r>
            <a:endParaRPr b="1" sz="2400">
              <a:solidFill>
                <a:schemeClr val="lt1"/>
              </a:solidFill>
            </a:endParaRPr>
          </a:p>
          <a:p>
            <a:pPr indent="0" lvl="0" marL="0" rtl="0" algn="l">
              <a:lnSpc>
                <a:spcPct val="106666"/>
              </a:lnSpc>
              <a:spcBef>
                <a:spcPts val="0"/>
              </a:spcBef>
              <a:spcAft>
                <a:spcPts val="0"/>
              </a:spcAft>
              <a:buClr>
                <a:schemeClr val="dk1"/>
              </a:buClr>
              <a:buSzPts val="1100"/>
              <a:buFont typeface="Arial"/>
              <a:buNone/>
            </a:pPr>
            <a:r>
              <a:rPr b="1" lang="en" sz="2400">
                <a:solidFill>
                  <a:schemeClr val="lt1"/>
                </a:solidFill>
              </a:rPr>
              <a:t>Staff cannot leave until released by director.</a:t>
            </a:r>
            <a:endParaRPr b="1" sz="24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7"/>
          <p:cNvSpPr txBox="1"/>
          <p:nvPr>
            <p:ph idx="1" type="body"/>
          </p:nvPr>
        </p:nvSpPr>
        <p:spPr>
          <a:xfrm>
            <a:off x="311700" y="410225"/>
            <a:ext cx="8520600" cy="4501800"/>
          </a:xfrm>
          <a:prstGeom prst="rect">
            <a:avLst/>
          </a:prstGeom>
        </p:spPr>
        <p:txBody>
          <a:bodyPr anchorCtr="0" anchor="t" bIns="91425" lIns="91425" spcFirstLastPara="1" rIns="91425" wrap="square" tIns="91425">
            <a:normAutofit fontScale="55000" lnSpcReduction="10000"/>
          </a:bodyPr>
          <a:lstStyle/>
          <a:p>
            <a:pPr indent="0" lvl="0" marL="0" rtl="0" algn="l">
              <a:spcBef>
                <a:spcPts val="0"/>
              </a:spcBef>
              <a:spcAft>
                <a:spcPts val="0"/>
              </a:spcAft>
              <a:buNone/>
            </a:pPr>
            <a:r>
              <a:rPr b="1" lang="en" sz="5050">
                <a:solidFill>
                  <a:schemeClr val="lt1"/>
                </a:solidFill>
              </a:rPr>
              <a:t>All staff will be required to attend pre-camp staff meeting and daily staff meetings.</a:t>
            </a:r>
            <a:r>
              <a:rPr b="1" lang="en" sz="5050"/>
              <a:t> </a:t>
            </a:r>
            <a:endParaRPr b="1" sz="5050"/>
          </a:p>
          <a:p>
            <a:pPr indent="0" lvl="0" marL="0" rtl="0" algn="l">
              <a:lnSpc>
                <a:spcPct val="106666"/>
              </a:lnSpc>
              <a:spcBef>
                <a:spcPts val="1200"/>
              </a:spcBef>
              <a:spcAft>
                <a:spcPts val="0"/>
              </a:spcAft>
              <a:buClr>
                <a:schemeClr val="dk1"/>
              </a:buClr>
              <a:buSzPts val="605"/>
              <a:buFont typeface="Arial"/>
              <a:buNone/>
            </a:pPr>
            <a:r>
              <a:rPr b="1" lang="en" sz="5050">
                <a:solidFill>
                  <a:schemeClr val="lt1"/>
                </a:solidFill>
              </a:rPr>
              <a:t>No male or female  staff member should be alone at any time on camp property.</a:t>
            </a:r>
            <a:endParaRPr b="1" sz="5050">
              <a:solidFill>
                <a:schemeClr val="lt1"/>
              </a:solidFill>
            </a:endParaRPr>
          </a:p>
          <a:p>
            <a:pPr indent="0" lvl="0" marL="0" rtl="0" algn="l">
              <a:lnSpc>
                <a:spcPct val="100000"/>
              </a:lnSpc>
              <a:spcBef>
                <a:spcPts val="0"/>
              </a:spcBef>
              <a:spcAft>
                <a:spcPts val="0"/>
              </a:spcAft>
              <a:buClr>
                <a:schemeClr val="dk1"/>
              </a:buClr>
              <a:buSzPts val="605"/>
              <a:buFont typeface="Arial"/>
              <a:buNone/>
            </a:pPr>
            <a:r>
              <a:t/>
            </a:r>
            <a:endParaRPr b="1" sz="5050">
              <a:solidFill>
                <a:schemeClr val="lt1"/>
              </a:solidFill>
            </a:endParaRPr>
          </a:p>
          <a:p>
            <a:pPr indent="0" lvl="0" marL="0" rtl="0" algn="l">
              <a:lnSpc>
                <a:spcPct val="100000"/>
              </a:lnSpc>
              <a:spcBef>
                <a:spcPts val="0"/>
              </a:spcBef>
              <a:spcAft>
                <a:spcPts val="0"/>
              </a:spcAft>
              <a:buClr>
                <a:schemeClr val="dk1"/>
              </a:buClr>
              <a:buSzPts val="605"/>
              <a:buFont typeface="Arial"/>
              <a:buNone/>
            </a:pPr>
            <a:r>
              <a:rPr b="1" lang="en" sz="5050">
                <a:solidFill>
                  <a:schemeClr val="lt1"/>
                </a:solidFill>
              </a:rPr>
              <a:t>Treat campers equally. Do not show favoritism. </a:t>
            </a:r>
            <a:endParaRPr b="1" sz="5050">
              <a:solidFill>
                <a:schemeClr val="lt1"/>
              </a:solidFill>
            </a:endParaRPr>
          </a:p>
          <a:p>
            <a:pPr indent="0" lvl="0" marL="0" rtl="0" algn="l">
              <a:lnSpc>
                <a:spcPct val="100000"/>
              </a:lnSpc>
              <a:spcBef>
                <a:spcPts val="0"/>
              </a:spcBef>
              <a:spcAft>
                <a:spcPts val="0"/>
              </a:spcAft>
              <a:buClr>
                <a:schemeClr val="dk1"/>
              </a:buClr>
              <a:buSzPts val="605"/>
              <a:buFont typeface="Arial"/>
              <a:buNone/>
            </a:pPr>
            <a:r>
              <a:t/>
            </a:r>
            <a:endParaRPr b="1" sz="5050">
              <a:solidFill>
                <a:schemeClr val="lt1"/>
              </a:solidFill>
            </a:endParaRPr>
          </a:p>
          <a:p>
            <a:pPr indent="0" lvl="0" marL="0" rtl="0" algn="l">
              <a:lnSpc>
                <a:spcPct val="100000"/>
              </a:lnSpc>
              <a:spcBef>
                <a:spcPts val="0"/>
              </a:spcBef>
              <a:spcAft>
                <a:spcPts val="0"/>
              </a:spcAft>
              <a:buClr>
                <a:schemeClr val="dk1"/>
              </a:buClr>
              <a:buSzPts val="605"/>
              <a:buFont typeface="Arial"/>
              <a:buNone/>
            </a:pPr>
            <a:r>
              <a:rPr b="1" lang="en" sz="5050">
                <a:solidFill>
                  <a:schemeClr val="lt1"/>
                </a:solidFill>
              </a:rPr>
              <a:t>Have daily processing time. Make sure all campers are attentive and participating. </a:t>
            </a:r>
            <a:endParaRPr b="1" sz="5050"/>
          </a:p>
          <a:p>
            <a:pPr indent="0" lvl="0" marL="0" rtl="0" algn="l">
              <a:spcBef>
                <a:spcPts val="0"/>
              </a:spcBef>
              <a:spcAft>
                <a:spcPts val="0"/>
              </a:spcAft>
              <a:buNone/>
            </a:pPr>
            <a:r>
              <a:t/>
            </a:r>
            <a:endParaRPr b="1"/>
          </a:p>
          <a:p>
            <a:pPr indent="0" lvl="0" marL="0" rtl="0" algn="l">
              <a:spcBef>
                <a:spcPts val="1200"/>
              </a:spcBef>
              <a:spcAft>
                <a:spcPts val="1200"/>
              </a:spcAft>
              <a:buNone/>
            </a:pPr>
            <a:r>
              <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8"/>
          <p:cNvSpPr txBox="1"/>
          <p:nvPr>
            <p:ph idx="1" type="body"/>
          </p:nvPr>
        </p:nvSpPr>
        <p:spPr>
          <a:xfrm>
            <a:off x="311700" y="336600"/>
            <a:ext cx="8520600" cy="42324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Clr>
                <a:schemeClr val="dk1"/>
              </a:buClr>
              <a:buSzPts val="1100"/>
              <a:buFont typeface="Arial"/>
              <a:buNone/>
            </a:pPr>
            <a:r>
              <a:rPr b="1" lang="en" sz="2400">
                <a:solidFill>
                  <a:schemeClr val="lt1"/>
                </a:solidFill>
              </a:rPr>
              <a:t>Be careful how your conversation goes. Always be positive at camp to help others.</a:t>
            </a:r>
            <a:endParaRPr b="1" sz="2400">
              <a:solidFill>
                <a:schemeClr val="lt1"/>
              </a:solidFill>
            </a:endParaRPr>
          </a:p>
          <a:p>
            <a:pPr indent="0" lvl="0" marL="457200" rtl="0" algn="l">
              <a:lnSpc>
                <a:spcPct val="8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80000"/>
              </a:lnSpc>
              <a:spcBef>
                <a:spcPts val="0"/>
              </a:spcBef>
              <a:spcAft>
                <a:spcPts val="0"/>
              </a:spcAft>
              <a:buClr>
                <a:schemeClr val="dk1"/>
              </a:buClr>
              <a:buSzPts val="1100"/>
              <a:buFont typeface="Arial"/>
              <a:buNone/>
            </a:pPr>
            <a:r>
              <a:rPr b="1" lang="en" sz="2400">
                <a:solidFill>
                  <a:schemeClr val="lt1"/>
                </a:solidFill>
              </a:rPr>
              <a:t>Single and married staffers should be careful of their conduct. Staff personnel should always be at camp for the sole purpose of ministering to campers.</a:t>
            </a:r>
            <a:endParaRPr b="1" sz="2400">
              <a:solidFill>
                <a:schemeClr val="lt1"/>
              </a:solidFill>
            </a:endParaRPr>
          </a:p>
          <a:p>
            <a:pPr indent="0" lvl="0" marL="457200" rtl="0" algn="l">
              <a:lnSpc>
                <a:spcPct val="8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80000"/>
              </a:lnSpc>
              <a:spcBef>
                <a:spcPts val="0"/>
              </a:spcBef>
              <a:spcAft>
                <a:spcPts val="0"/>
              </a:spcAft>
              <a:buClr>
                <a:schemeClr val="dk1"/>
              </a:buClr>
              <a:buSzPts val="1100"/>
              <a:buFont typeface="Arial"/>
              <a:buNone/>
            </a:pPr>
            <a:r>
              <a:rPr b="1" lang="en" sz="2400">
                <a:solidFill>
                  <a:schemeClr val="lt1"/>
                </a:solidFill>
              </a:rPr>
              <a:t>Be involved in activities and/or services and encourage campers to get involved.</a:t>
            </a:r>
            <a:endParaRPr b="1" sz="2400">
              <a:solidFill>
                <a:schemeClr val="lt1"/>
              </a:solidFill>
            </a:endParaRPr>
          </a:p>
          <a:p>
            <a:pPr indent="0" lvl="0" marL="457200" rtl="0" algn="l">
              <a:lnSpc>
                <a:spcPct val="8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80000"/>
              </a:lnSpc>
              <a:spcBef>
                <a:spcPts val="0"/>
              </a:spcBef>
              <a:spcAft>
                <a:spcPts val="0"/>
              </a:spcAft>
              <a:buClr>
                <a:schemeClr val="dk1"/>
              </a:buClr>
              <a:buSzPts val="1100"/>
              <a:buFont typeface="Arial"/>
              <a:buNone/>
            </a:pPr>
            <a:r>
              <a:rPr b="1" lang="en" sz="2400">
                <a:solidFill>
                  <a:schemeClr val="lt1"/>
                </a:solidFill>
              </a:rPr>
              <a:t>Read the schedule and be on time.</a:t>
            </a:r>
            <a:endParaRPr b="1" sz="15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0" name="Google Shape;140;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latin typeface="Trebuchet MS"/>
                <a:ea typeface="Trebuchet MS"/>
                <a:cs typeface="Trebuchet MS"/>
                <a:sym typeface="Trebuchet MS"/>
              </a:rPr>
              <a:t>All staff personnel should be in their designated sleeping quarters at lights out.</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latin typeface="Trebuchet MS"/>
                <a:ea typeface="Trebuchet MS"/>
                <a:cs typeface="Trebuchet MS"/>
                <a:sym typeface="Trebuchet MS"/>
              </a:rPr>
              <a:t>Male and female staff members should not be alone in any room or building unless married. </a:t>
            </a:r>
            <a:endParaRPr b="1" sz="1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0"/>
          <p:cNvSpPr txBox="1"/>
          <p:nvPr>
            <p:ph idx="1" type="body"/>
          </p:nvPr>
        </p:nvSpPr>
        <p:spPr>
          <a:xfrm>
            <a:off x="311700" y="368150"/>
            <a:ext cx="8520600" cy="4200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latin typeface="Trebuchet MS"/>
                <a:ea typeface="Trebuchet MS"/>
                <a:cs typeface="Trebuchet MS"/>
                <a:sym typeface="Trebuchet MS"/>
              </a:rPr>
              <a:t>As a staff member, your loyalty and responsibility to the Camp Director.</a:t>
            </a:r>
            <a:endParaRPr b="1" sz="2400">
              <a:solidFill>
                <a:schemeClr val="lt1"/>
              </a:solidFill>
              <a:latin typeface="Trebuchet MS"/>
              <a:ea typeface="Trebuchet MS"/>
              <a:cs typeface="Trebuchet MS"/>
              <a:sym typeface="Trebuchet MS"/>
            </a:endParaRPr>
          </a:p>
          <a:p>
            <a:pPr indent="0" lvl="0" marL="457200" rtl="0" algn="l">
              <a:lnSpc>
                <a:spcPct val="100000"/>
              </a:lnSpc>
              <a:spcBef>
                <a:spcPts val="0"/>
              </a:spcBef>
              <a:spcAft>
                <a:spcPts val="0"/>
              </a:spcAft>
              <a:buClr>
                <a:schemeClr val="dk1"/>
              </a:buClr>
              <a:buSzPts val="1100"/>
              <a:buFont typeface="Arial"/>
              <a:buNone/>
            </a:pPr>
            <a:r>
              <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latin typeface="Trebuchet MS"/>
                <a:ea typeface="Trebuchet MS"/>
                <a:cs typeface="Trebuchet MS"/>
                <a:sym typeface="Trebuchet MS"/>
              </a:rPr>
              <a:t>Never complain about anything to anyone other than the coordinator, director, or dean.</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None/>
            </a:pPr>
            <a:r>
              <a:rPr b="1" lang="en" sz="2400">
                <a:solidFill>
                  <a:schemeClr val="lt1"/>
                </a:solidFill>
                <a:latin typeface="Trebuchet MS"/>
                <a:ea typeface="Trebuchet MS"/>
                <a:cs typeface="Trebuchet MS"/>
                <a:sym typeface="Trebuchet MS"/>
              </a:rPr>
              <a:t>Remember the chain of responsibility.</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None/>
            </a:pPr>
            <a:r>
              <a:t/>
            </a:r>
            <a:endParaRPr b="1" sz="2400">
              <a:solidFill>
                <a:schemeClr val="lt1"/>
              </a:solidFill>
              <a:latin typeface="Trebuchet MS"/>
              <a:ea typeface="Trebuchet MS"/>
              <a:cs typeface="Trebuchet MS"/>
              <a:sym typeface="Trebuchet MS"/>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latin typeface="Trebuchet MS"/>
                <a:ea typeface="Trebuchet MS"/>
                <a:cs typeface="Trebuchet MS"/>
                <a:sym typeface="Trebuchet MS"/>
              </a:rPr>
              <a:t>UNITY is a must among staff. Work together and support one another in prayer.</a:t>
            </a:r>
            <a:endParaRPr b="1" sz="2400">
              <a:solidFill>
                <a:schemeClr val="lt1"/>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1" name="Google Shape;151;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Check your cabin/sleeping area prior to camp start. Report any issues to director.</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If supplies or repairs are needed complete a maintenance request and returned to the secretary. Only coordinator/director/dean or secretary should call caretaker. </a:t>
            </a:r>
            <a:endParaRPr b="1"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750025"/>
            <a:ext cx="8520600" cy="3499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4800">
              <a:solidFill>
                <a:schemeClr val="lt1"/>
              </a:solidFill>
            </a:endParaRPr>
          </a:p>
          <a:p>
            <a:pPr indent="0" lvl="0" marL="0" rtl="0" algn="ctr">
              <a:spcBef>
                <a:spcPts val="0"/>
              </a:spcBef>
              <a:spcAft>
                <a:spcPts val="0"/>
              </a:spcAft>
              <a:buNone/>
            </a:pPr>
            <a:r>
              <a:rPr b="1" lang="en" sz="4800">
                <a:solidFill>
                  <a:schemeClr val="lt1"/>
                </a:solidFill>
              </a:rPr>
              <a:t>General Guidelines </a:t>
            </a:r>
            <a:endParaRPr b="1" sz="4800">
              <a:solidFill>
                <a:schemeClr val="lt1"/>
              </a:solidFill>
            </a:endParaRPr>
          </a:p>
          <a:p>
            <a:pPr indent="0" lvl="0" marL="0" rtl="0" algn="ctr">
              <a:spcBef>
                <a:spcPts val="0"/>
              </a:spcBef>
              <a:spcAft>
                <a:spcPts val="0"/>
              </a:spcAft>
              <a:buNone/>
            </a:pPr>
            <a:r>
              <a:rPr b="1" lang="en" sz="4800">
                <a:solidFill>
                  <a:schemeClr val="lt1"/>
                </a:solidFill>
              </a:rPr>
              <a:t>for all staff</a:t>
            </a:r>
            <a:endParaRPr b="1" sz="480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2"/>
          <p:cNvSpPr txBox="1"/>
          <p:nvPr>
            <p:ph idx="1" type="body"/>
          </p:nvPr>
        </p:nvSpPr>
        <p:spPr>
          <a:xfrm>
            <a:off x="311700" y="347100"/>
            <a:ext cx="8520600" cy="42219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Painters tape ONLY should be used on walls of all buildings.</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Limit use of electronic devices (phones, iPads, computers etc.) If it is necessary to use do so away from campers.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Attend all activities unless it is your designated break.</a:t>
            </a:r>
            <a:endParaRPr b="1"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2" name="Google Shape;162;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chemeClr val="dk1"/>
              </a:buClr>
              <a:buSzPts val="1100"/>
              <a:buFont typeface="Arial"/>
              <a:buNone/>
            </a:pPr>
            <a:r>
              <a:rPr lang="en" sz="3600">
                <a:solidFill>
                  <a:schemeClr val="lt1"/>
                </a:solidFill>
                <a:latin typeface="Trebuchet MS"/>
                <a:ea typeface="Trebuchet MS"/>
                <a:cs typeface="Trebuchet MS"/>
                <a:sym typeface="Trebuchet MS"/>
              </a:rPr>
              <a:t>Be an example to the campers by obeying rules, both written and unwritten.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rPr>
              <a:t>Supervision of Campers</a:t>
            </a:r>
            <a:endParaRPr b="1">
              <a:solidFill>
                <a:schemeClr val="lt1"/>
              </a:solidFill>
            </a:endParaRPr>
          </a:p>
        </p:txBody>
      </p:sp>
      <p:sp>
        <p:nvSpPr>
          <p:cNvPr id="168" name="Google Shape;168;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400">
                <a:solidFill>
                  <a:schemeClr val="lt1"/>
                </a:solidFill>
              </a:rPr>
              <a:t>Make sure there is </a:t>
            </a:r>
            <a:r>
              <a:rPr b="1" lang="en" sz="2400">
                <a:solidFill>
                  <a:schemeClr val="lt1"/>
                </a:solidFill>
              </a:rPr>
              <a:t>adequate</a:t>
            </a:r>
            <a:r>
              <a:rPr b="1" lang="en" sz="2400">
                <a:solidFill>
                  <a:schemeClr val="lt1"/>
                </a:solidFill>
              </a:rPr>
              <a:t> supervision at all activities. </a:t>
            </a:r>
            <a:endParaRPr b="1" sz="2400">
              <a:solidFill>
                <a:schemeClr val="lt1"/>
              </a:solidFill>
            </a:endParaRPr>
          </a:p>
          <a:p>
            <a:pPr indent="0" lvl="0" marL="0" rtl="0" algn="l">
              <a:spcBef>
                <a:spcPts val="1200"/>
              </a:spcBef>
              <a:spcAft>
                <a:spcPts val="0"/>
              </a:spcAft>
              <a:buNone/>
            </a:pPr>
            <a:r>
              <a:rPr b="1" lang="en" sz="2400">
                <a:solidFill>
                  <a:schemeClr val="lt1"/>
                </a:solidFill>
              </a:rPr>
              <a:t>Staff member should not be alone with a single camper at any time. </a:t>
            </a:r>
            <a:endParaRPr b="1" sz="2400">
              <a:solidFill>
                <a:schemeClr val="lt1"/>
              </a:solidFill>
            </a:endParaRPr>
          </a:p>
          <a:p>
            <a:pPr indent="0" lvl="0" marL="0" rtl="0" algn="l">
              <a:spcBef>
                <a:spcPts val="1200"/>
              </a:spcBef>
              <a:spcAft>
                <a:spcPts val="1200"/>
              </a:spcAft>
              <a:buNone/>
            </a:pPr>
            <a:r>
              <a:rPr b="1" lang="en" sz="2400">
                <a:solidFill>
                  <a:schemeClr val="lt1"/>
                </a:solidFill>
              </a:rPr>
              <a:t>PeeWee/Discovery campers should be accompanied by an adult when returning to the cabins. Senior/Collegiate campers should be in groups of three if not with a staff </a:t>
            </a:r>
            <a:r>
              <a:rPr b="1" lang="en" sz="2400">
                <a:solidFill>
                  <a:schemeClr val="lt1"/>
                </a:solidFill>
              </a:rPr>
              <a:t>member</a:t>
            </a:r>
            <a:r>
              <a:rPr b="1" lang="en" sz="2400">
                <a:solidFill>
                  <a:schemeClr val="lt1"/>
                </a:solidFill>
              </a:rPr>
              <a:t>. </a:t>
            </a:r>
            <a:endParaRPr b="1" sz="24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5"/>
          <p:cNvSpPr txBox="1"/>
          <p:nvPr>
            <p:ph idx="1" type="body"/>
          </p:nvPr>
        </p:nvSpPr>
        <p:spPr>
          <a:xfrm>
            <a:off x="311700" y="515400"/>
            <a:ext cx="8520600" cy="4053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2616">
                <a:solidFill>
                  <a:schemeClr val="lt1"/>
                </a:solidFill>
              </a:rPr>
              <a:t>If you get to an </a:t>
            </a:r>
            <a:r>
              <a:rPr b="1" lang="en" sz="2616">
                <a:solidFill>
                  <a:schemeClr val="lt1"/>
                </a:solidFill>
              </a:rPr>
              <a:t>activity</a:t>
            </a:r>
            <a:r>
              <a:rPr b="1" lang="en" sz="2616">
                <a:solidFill>
                  <a:schemeClr val="lt1"/>
                </a:solidFill>
              </a:rPr>
              <a:t> and a camper is not there </a:t>
            </a:r>
            <a:r>
              <a:rPr b="1" lang="en" sz="2616">
                <a:solidFill>
                  <a:schemeClr val="lt1"/>
                </a:solidFill>
              </a:rPr>
              <a:t>report</a:t>
            </a:r>
            <a:r>
              <a:rPr b="1" lang="en" sz="2616">
                <a:solidFill>
                  <a:schemeClr val="lt1"/>
                </a:solidFill>
              </a:rPr>
              <a:t> it to your dean/director or coordinator. Cabin leader remain with campers. </a:t>
            </a:r>
            <a:endParaRPr b="1" sz="2616">
              <a:solidFill>
                <a:schemeClr val="lt1"/>
              </a:solidFill>
            </a:endParaRPr>
          </a:p>
          <a:p>
            <a:pPr indent="0" lvl="0" marL="0" rtl="0" algn="l">
              <a:spcBef>
                <a:spcPts val="1200"/>
              </a:spcBef>
              <a:spcAft>
                <a:spcPts val="0"/>
              </a:spcAft>
              <a:buNone/>
            </a:pPr>
            <a:r>
              <a:rPr b="1" lang="en" sz="2616">
                <a:solidFill>
                  <a:schemeClr val="lt1"/>
                </a:solidFill>
              </a:rPr>
              <a:t>Spread out during services for better supervision. Children/youth learn by example. Be a positive example. </a:t>
            </a:r>
            <a:endParaRPr b="1" sz="2616">
              <a:solidFill>
                <a:schemeClr val="lt1"/>
              </a:solidFill>
            </a:endParaRPr>
          </a:p>
          <a:p>
            <a:pPr indent="0" lvl="0" marL="0" rtl="0" algn="l">
              <a:spcBef>
                <a:spcPts val="1200"/>
              </a:spcBef>
              <a:spcAft>
                <a:spcPts val="0"/>
              </a:spcAft>
              <a:buNone/>
            </a:pPr>
            <a:r>
              <a:rPr b="1" lang="en" sz="2616">
                <a:solidFill>
                  <a:schemeClr val="lt1"/>
                </a:solidFill>
              </a:rPr>
              <a:t>Limit talking, movement and phone time during class and services. </a:t>
            </a:r>
            <a:endParaRPr b="1" sz="2616">
              <a:solidFill>
                <a:schemeClr val="lt1"/>
              </a:solidFill>
            </a:endParaRPr>
          </a:p>
          <a:p>
            <a:pPr indent="0" lvl="0" marL="0" rtl="0" algn="l">
              <a:spcBef>
                <a:spcPts val="1200"/>
              </a:spcBef>
              <a:spcAft>
                <a:spcPts val="1200"/>
              </a:spcAft>
              <a:buNone/>
            </a:pPr>
            <a:r>
              <a:t/>
            </a:r>
            <a:endParaRPr b="1" sz="240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Security</a:t>
            </a:r>
            <a:endParaRPr b="1" sz="3020">
              <a:solidFill>
                <a:schemeClr val="lt1"/>
              </a:solidFill>
            </a:endParaRPr>
          </a:p>
        </p:txBody>
      </p:sp>
      <p:sp>
        <p:nvSpPr>
          <p:cNvPr id="179" name="Google Shape;179;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400">
                <a:solidFill>
                  <a:schemeClr val="lt1"/>
                </a:solidFill>
              </a:rPr>
              <a:t>Front gate should remain locked.</a:t>
            </a:r>
            <a:endParaRPr b="1" sz="2400">
              <a:solidFill>
                <a:schemeClr val="lt1"/>
              </a:solidFill>
            </a:endParaRPr>
          </a:p>
          <a:p>
            <a:pPr indent="0" lvl="0" marL="0" rtl="0" algn="l">
              <a:spcBef>
                <a:spcPts val="1200"/>
              </a:spcBef>
              <a:spcAft>
                <a:spcPts val="0"/>
              </a:spcAft>
              <a:buNone/>
            </a:pPr>
            <a:r>
              <a:rPr b="1" lang="en" sz="2400">
                <a:solidFill>
                  <a:schemeClr val="lt1"/>
                </a:solidFill>
              </a:rPr>
              <a:t>Be aware of surroundings. If you see someone that is not a staff </a:t>
            </a:r>
            <a:r>
              <a:rPr b="1" lang="en" sz="2400">
                <a:solidFill>
                  <a:schemeClr val="lt1"/>
                </a:solidFill>
              </a:rPr>
              <a:t>member</a:t>
            </a:r>
            <a:r>
              <a:rPr b="1" lang="en" sz="2400">
                <a:solidFill>
                  <a:schemeClr val="lt1"/>
                </a:solidFill>
              </a:rPr>
              <a:t> report to dean/director/coordinator. Feel free to question visitors.</a:t>
            </a:r>
            <a:endParaRPr b="1" sz="2400">
              <a:solidFill>
                <a:schemeClr val="lt1"/>
              </a:solidFill>
            </a:endParaRPr>
          </a:p>
          <a:p>
            <a:pPr indent="0" lvl="0" marL="0" rtl="0" algn="l">
              <a:spcBef>
                <a:spcPts val="1200"/>
              </a:spcBef>
              <a:spcAft>
                <a:spcPts val="0"/>
              </a:spcAft>
              <a:buNone/>
            </a:pPr>
            <a:r>
              <a:rPr b="1" lang="en" sz="2400">
                <a:solidFill>
                  <a:schemeClr val="lt1"/>
                </a:solidFill>
              </a:rPr>
              <a:t>Keep cabin doors locked at night.</a:t>
            </a:r>
            <a:endParaRPr b="1" sz="2400">
              <a:solidFill>
                <a:schemeClr val="lt1"/>
              </a:solidFill>
            </a:endParaRPr>
          </a:p>
          <a:p>
            <a:pPr indent="0" lvl="0" marL="0" rtl="0" algn="l">
              <a:spcBef>
                <a:spcPts val="1200"/>
              </a:spcBef>
              <a:spcAft>
                <a:spcPts val="1200"/>
              </a:spcAft>
              <a:buNone/>
            </a:pPr>
            <a:r>
              <a:rPr b="1" lang="en" sz="2400">
                <a:solidFill>
                  <a:schemeClr val="lt1"/>
                </a:solidFill>
              </a:rPr>
              <a:t>Lock all buildings at lights out.</a:t>
            </a:r>
            <a:endParaRPr b="1" sz="24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chemeClr val="lt1"/>
                </a:solidFill>
              </a:rPr>
              <a:t>Job Descriptions</a:t>
            </a:r>
            <a:endParaRPr b="1" sz="3000">
              <a:solidFill>
                <a:schemeClr val="lt1"/>
              </a:solidFill>
            </a:endParaRPr>
          </a:p>
        </p:txBody>
      </p:sp>
      <p:sp>
        <p:nvSpPr>
          <p:cNvPr id="185" name="Google Shape;185;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400">
                <a:solidFill>
                  <a:schemeClr val="lt1"/>
                </a:solidFill>
              </a:rPr>
              <a:t>Know your job description. </a:t>
            </a:r>
            <a:endParaRPr b="1" sz="2400">
              <a:solidFill>
                <a:schemeClr val="lt1"/>
              </a:solidFill>
            </a:endParaRPr>
          </a:p>
          <a:p>
            <a:pPr indent="0" lvl="0" marL="0" rtl="0" algn="l">
              <a:spcBef>
                <a:spcPts val="1200"/>
              </a:spcBef>
              <a:spcAft>
                <a:spcPts val="0"/>
              </a:spcAft>
              <a:buNone/>
            </a:pPr>
            <a:r>
              <a:rPr b="1" lang="en" sz="2400">
                <a:solidFill>
                  <a:schemeClr val="lt1"/>
                </a:solidFill>
              </a:rPr>
              <a:t>Be willing to help even if it is not your ‘roll’. </a:t>
            </a:r>
            <a:endParaRPr b="1" sz="2400">
              <a:solidFill>
                <a:schemeClr val="lt1"/>
              </a:solidFill>
            </a:endParaRPr>
          </a:p>
          <a:p>
            <a:pPr indent="0" lvl="0" marL="0" rtl="0" algn="l">
              <a:spcBef>
                <a:spcPts val="1200"/>
              </a:spcBef>
              <a:spcAft>
                <a:spcPts val="1200"/>
              </a:spcAft>
              <a:buNone/>
            </a:pPr>
            <a:r>
              <a:rPr b="1" lang="en" sz="2400">
                <a:solidFill>
                  <a:schemeClr val="lt1"/>
                </a:solidFill>
              </a:rPr>
              <a:t>If you need help, ask. You have a team that is here to help.</a:t>
            </a:r>
            <a:endParaRPr b="1" sz="24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chemeClr val="lt1"/>
                </a:solidFill>
              </a:rPr>
              <a:t>Discipline</a:t>
            </a:r>
            <a:endParaRPr b="1" sz="3000">
              <a:solidFill>
                <a:schemeClr val="lt1"/>
              </a:solidFill>
            </a:endParaRPr>
          </a:p>
        </p:txBody>
      </p:sp>
      <p:sp>
        <p:nvSpPr>
          <p:cNvPr id="191" name="Google Shape;191;p38"/>
          <p:cNvSpPr txBox="1"/>
          <p:nvPr>
            <p:ph idx="1" type="body"/>
          </p:nvPr>
        </p:nvSpPr>
        <p:spPr>
          <a:xfrm>
            <a:off x="311700" y="1152475"/>
            <a:ext cx="8520600" cy="3728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2400">
                <a:solidFill>
                  <a:schemeClr val="lt1"/>
                </a:solidFill>
              </a:rPr>
              <a:t>Cabin leaders make sure campers are aware of camp rules. </a:t>
            </a:r>
            <a:endParaRPr b="1" sz="2400">
              <a:solidFill>
                <a:schemeClr val="lt1"/>
              </a:solidFill>
            </a:endParaRPr>
          </a:p>
          <a:p>
            <a:pPr indent="0" lvl="0" marL="0" rtl="0" algn="l">
              <a:spcBef>
                <a:spcPts val="1200"/>
              </a:spcBef>
              <a:spcAft>
                <a:spcPts val="0"/>
              </a:spcAft>
              <a:buNone/>
            </a:pPr>
            <a:r>
              <a:rPr b="1" lang="en" sz="2400">
                <a:solidFill>
                  <a:schemeClr val="lt1"/>
                </a:solidFill>
              </a:rPr>
              <a:t>Set cabin guidelines.</a:t>
            </a:r>
            <a:endParaRPr b="1" sz="2400">
              <a:solidFill>
                <a:schemeClr val="lt1"/>
              </a:solidFill>
            </a:endParaRPr>
          </a:p>
          <a:p>
            <a:pPr indent="0" lvl="0" marL="0" rtl="0" algn="l">
              <a:spcBef>
                <a:spcPts val="1200"/>
              </a:spcBef>
              <a:spcAft>
                <a:spcPts val="0"/>
              </a:spcAft>
              <a:buNone/>
            </a:pPr>
            <a:r>
              <a:rPr b="1" lang="en" sz="2400">
                <a:solidFill>
                  <a:schemeClr val="lt1"/>
                </a:solidFill>
              </a:rPr>
              <a:t>Love your campers.</a:t>
            </a:r>
            <a:endParaRPr b="1" sz="2400">
              <a:solidFill>
                <a:schemeClr val="lt1"/>
              </a:solidFill>
            </a:endParaRPr>
          </a:p>
          <a:p>
            <a:pPr indent="0" lvl="0" marL="0" rtl="0" algn="l">
              <a:spcBef>
                <a:spcPts val="1200"/>
              </a:spcBef>
              <a:spcAft>
                <a:spcPts val="0"/>
              </a:spcAft>
              <a:buNone/>
            </a:pPr>
            <a:r>
              <a:rPr b="1" lang="en" sz="2400">
                <a:solidFill>
                  <a:schemeClr val="lt1"/>
                </a:solidFill>
              </a:rPr>
              <a:t>If you have </a:t>
            </a:r>
            <a:r>
              <a:rPr b="1" lang="en" sz="2400">
                <a:solidFill>
                  <a:schemeClr val="lt1"/>
                </a:solidFill>
              </a:rPr>
              <a:t>discipline</a:t>
            </a:r>
            <a:r>
              <a:rPr b="1" lang="en" sz="2400">
                <a:solidFill>
                  <a:schemeClr val="lt1"/>
                </a:solidFill>
              </a:rPr>
              <a:t> issues, report it to the deans. </a:t>
            </a:r>
            <a:endParaRPr b="1" sz="2400">
              <a:solidFill>
                <a:schemeClr val="lt1"/>
              </a:solidFill>
            </a:endParaRPr>
          </a:p>
          <a:p>
            <a:pPr indent="0" lvl="0" marL="0" rtl="0" algn="l">
              <a:spcBef>
                <a:spcPts val="1200"/>
              </a:spcBef>
              <a:spcAft>
                <a:spcPts val="0"/>
              </a:spcAft>
              <a:buNone/>
            </a:pPr>
            <a:r>
              <a:rPr b="1" lang="en" sz="2400">
                <a:solidFill>
                  <a:schemeClr val="lt1"/>
                </a:solidFill>
              </a:rPr>
              <a:t>Deans should handle all </a:t>
            </a:r>
            <a:r>
              <a:rPr b="1" lang="en" sz="2400">
                <a:solidFill>
                  <a:schemeClr val="lt1"/>
                </a:solidFill>
              </a:rPr>
              <a:t>discipline</a:t>
            </a:r>
            <a:r>
              <a:rPr b="1" lang="en" sz="2400">
                <a:solidFill>
                  <a:schemeClr val="lt1"/>
                </a:solidFill>
              </a:rPr>
              <a:t> issues. </a:t>
            </a:r>
            <a:endParaRPr b="1" sz="2400">
              <a:solidFill>
                <a:schemeClr val="lt1"/>
              </a:solidFill>
            </a:endParaRPr>
          </a:p>
          <a:p>
            <a:pPr indent="0" lvl="0" marL="0" rtl="0" algn="l">
              <a:spcBef>
                <a:spcPts val="1200"/>
              </a:spcBef>
              <a:spcAft>
                <a:spcPts val="1200"/>
              </a:spcAft>
              <a:buNone/>
            </a:pPr>
            <a:r>
              <a:t/>
            </a:r>
            <a:endParaRPr b="1" sz="240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Camper Guidelines</a:t>
            </a:r>
            <a:endParaRPr b="1" sz="3020">
              <a:solidFill>
                <a:schemeClr val="lt1"/>
              </a:solidFill>
            </a:endParaRPr>
          </a:p>
        </p:txBody>
      </p:sp>
      <p:sp>
        <p:nvSpPr>
          <p:cNvPr id="197" name="Google Shape;197;p39"/>
          <p:cNvSpPr txBox="1"/>
          <p:nvPr>
            <p:ph idx="1" type="body"/>
          </p:nvPr>
        </p:nvSpPr>
        <p:spPr>
          <a:xfrm>
            <a:off x="311700" y="1017725"/>
            <a:ext cx="8520600" cy="38733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018"/>
              <a:buFont typeface="Arial"/>
              <a:buNone/>
            </a:pPr>
            <a:r>
              <a:rPr b="1" lang="en" sz="2420">
                <a:solidFill>
                  <a:schemeClr val="lt1"/>
                </a:solidFill>
              </a:rPr>
              <a:t>Campers are not allowed to leave the campground. Violation of this policy will result in the camper being dismissed and sent home. </a:t>
            </a:r>
            <a:endParaRPr b="1" sz="2420">
              <a:solidFill>
                <a:schemeClr val="lt1"/>
              </a:solidFill>
            </a:endParaRPr>
          </a:p>
          <a:p>
            <a:pPr indent="0" lvl="0" marL="0" rtl="0" algn="l">
              <a:lnSpc>
                <a:spcPct val="90000"/>
              </a:lnSpc>
              <a:spcBef>
                <a:spcPts val="0"/>
              </a:spcBef>
              <a:spcAft>
                <a:spcPts val="0"/>
              </a:spcAft>
              <a:buClr>
                <a:schemeClr val="dk1"/>
              </a:buClr>
              <a:buSzPts val="1018"/>
              <a:buFont typeface="Arial"/>
              <a:buNone/>
            </a:pPr>
            <a:r>
              <a:t/>
            </a:r>
            <a:endParaRPr b="1" sz="2420">
              <a:solidFill>
                <a:schemeClr val="lt1"/>
              </a:solidFill>
            </a:endParaRPr>
          </a:p>
          <a:p>
            <a:pPr indent="0" lvl="0" marL="0" rtl="0" algn="l">
              <a:lnSpc>
                <a:spcPct val="90000"/>
              </a:lnSpc>
              <a:spcBef>
                <a:spcPts val="0"/>
              </a:spcBef>
              <a:spcAft>
                <a:spcPts val="0"/>
              </a:spcAft>
              <a:buClr>
                <a:schemeClr val="dk1"/>
              </a:buClr>
              <a:buSzPts val="1018"/>
              <a:buFont typeface="Arial"/>
              <a:buNone/>
            </a:pPr>
            <a:r>
              <a:rPr b="1" lang="en" sz="2420">
                <a:solidFill>
                  <a:schemeClr val="lt1"/>
                </a:solidFill>
              </a:rPr>
              <a:t>Campers will be allowed to check no later than 7:00 p.m. the day after original start of camp. </a:t>
            </a:r>
            <a:endParaRPr b="1" sz="2420">
              <a:solidFill>
                <a:schemeClr val="lt1"/>
              </a:solidFill>
            </a:endParaRPr>
          </a:p>
          <a:p>
            <a:pPr indent="0" lvl="0" marL="0" rtl="0" algn="l">
              <a:lnSpc>
                <a:spcPct val="90000"/>
              </a:lnSpc>
              <a:spcBef>
                <a:spcPts val="0"/>
              </a:spcBef>
              <a:spcAft>
                <a:spcPts val="0"/>
              </a:spcAft>
              <a:buClr>
                <a:schemeClr val="dk1"/>
              </a:buClr>
              <a:buSzPts val="1018"/>
              <a:buFont typeface="Arial"/>
              <a:buNone/>
            </a:pPr>
            <a:r>
              <a:t/>
            </a:r>
            <a:endParaRPr b="1" sz="2420">
              <a:solidFill>
                <a:schemeClr val="lt1"/>
              </a:solidFill>
            </a:endParaRPr>
          </a:p>
          <a:p>
            <a:pPr indent="0" lvl="0" marL="0" rtl="0" algn="l">
              <a:lnSpc>
                <a:spcPct val="96666"/>
              </a:lnSpc>
              <a:spcBef>
                <a:spcPts val="0"/>
              </a:spcBef>
              <a:spcAft>
                <a:spcPts val="0"/>
              </a:spcAft>
              <a:buClr>
                <a:schemeClr val="dk1"/>
              </a:buClr>
              <a:buSzPts val="1018"/>
              <a:buFont typeface="Arial"/>
              <a:buNone/>
            </a:pPr>
            <a:r>
              <a:rPr b="1" lang="en" sz="2420">
                <a:solidFill>
                  <a:schemeClr val="lt1"/>
                </a:solidFill>
              </a:rPr>
              <a:t>Campers cannot arrive a day early of camp session or have an extended stay due to safety and insurance policies unless specifically approved by the Camp Coordinator. </a:t>
            </a:r>
            <a:endParaRPr b="1" sz="1865"/>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40"/>
          <p:cNvSpPr txBox="1"/>
          <p:nvPr>
            <p:ph idx="1" type="body"/>
          </p:nvPr>
        </p:nvSpPr>
        <p:spPr>
          <a:xfrm>
            <a:off x="311700" y="347100"/>
            <a:ext cx="8520600" cy="4554600"/>
          </a:xfrm>
          <a:prstGeom prst="rect">
            <a:avLst/>
          </a:prstGeom>
        </p:spPr>
        <p:txBody>
          <a:bodyPr anchorCtr="0" anchor="t" bIns="91425" lIns="91425" spcFirstLastPara="1" rIns="91425" wrap="square" tIns="91425">
            <a:noAutofit/>
          </a:bodyPr>
          <a:lstStyle/>
          <a:p>
            <a:pPr indent="0" lvl="0" marL="0" rtl="0" algn="l">
              <a:lnSpc>
                <a:spcPct val="106666"/>
              </a:lnSpc>
              <a:spcBef>
                <a:spcPts val="0"/>
              </a:spcBef>
              <a:spcAft>
                <a:spcPts val="0"/>
              </a:spcAft>
              <a:buClr>
                <a:schemeClr val="dk1"/>
              </a:buClr>
              <a:buSzPts val="1100"/>
              <a:buFont typeface="Arial"/>
              <a:buNone/>
            </a:pPr>
            <a:r>
              <a:rPr b="1" lang="en" sz="2200">
                <a:solidFill>
                  <a:schemeClr val="lt1"/>
                </a:solidFill>
              </a:rPr>
              <a:t>No male or female camper should be alone at any time on camp property.</a:t>
            </a:r>
            <a:endParaRPr b="1" sz="2200">
              <a:solidFill>
                <a:schemeClr val="lt1"/>
              </a:solidFill>
            </a:endParaRPr>
          </a:p>
          <a:p>
            <a:pPr indent="0" lvl="0" marL="0" rtl="0" algn="l">
              <a:lnSpc>
                <a:spcPct val="106666"/>
              </a:lnSpc>
              <a:spcBef>
                <a:spcPts val="0"/>
              </a:spcBef>
              <a:spcAft>
                <a:spcPts val="0"/>
              </a:spcAft>
              <a:buClr>
                <a:schemeClr val="dk1"/>
              </a:buClr>
              <a:buSzPts val="1100"/>
              <a:buFont typeface="Arial"/>
              <a:buNone/>
            </a:pPr>
            <a:r>
              <a:t/>
            </a:r>
            <a:endParaRPr b="1" sz="2200">
              <a:solidFill>
                <a:schemeClr val="lt1"/>
              </a:solidFill>
            </a:endParaRPr>
          </a:p>
          <a:p>
            <a:pPr indent="0" lvl="0" marL="0" rtl="0" algn="l">
              <a:lnSpc>
                <a:spcPct val="106666"/>
              </a:lnSpc>
              <a:spcBef>
                <a:spcPts val="0"/>
              </a:spcBef>
              <a:spcAft>
                <a:spcPts val="0"/>
              </a:spcAft>
              <a:buClr>
                <a:schemeClr val="dk1"/>
              </a:buClr>
              <a:buSzPts val="1100"/>
              <a:buFont typeface="Arial"/>
              <a:buNone/>
            </a:pPr>
            <a:r>
              <a:rPr b="1" lang="en" sz="2200">
                <a:solidFill>
                  <a:schemeClr val="lt1"/>
                </a:solidFill>
              </a:rPr>
              <a:t>Boys/males are strictly prohibited from entering the girls/female cabins and girls/females are strictly prohibited from entering the boys/male cabins.</a:t>
            </a:r>
            <a:endParaRPr b="1" sz="2200">
              <a:solidFill>
                <a:schemeClr val="lt1"/>
              </a:solidFill>
            </a:endParaRPr>
          </a:p>
          <a:p>
            <a:pPr indent="0" lvl="0" marL="0" rtl="0" algn="l">
              <a:lnSpc>
                <a:spcPct val="106666"/>
              </a:lnSpc>
              <a:spcBef>
                <a:spcPts val="800"/>
              </a:spcBef>
              <a:spcAft>
                <a:spcPts val="0"/>
              </a:spcAft>
              <a:buClr>
                <a:schemeClr val="dk1"/>
              </a:buClr>
              <a:buSzPts val="1100"/>
              <a:buFont typeface="Arial"/>
              <a:buNone/>
            </a:pPr>
            <a:r>
              <a:t/>
            </a:r>
            <a:endParaRPr b="1" sz="2200">
              <a:solidFill>
                <a:schemeClr val="lt1"/>
              </a:solidFill>
            </a:endParaRPr>
          </a:p>
          <a:p>
            <a:pPr indent="0" lvl="0" marL="0" rtl="0" algn="l">
              <a:lnSpc>
                <a:spcPct val="106666"/>
              </a:lnSpc>
              <a:spcBef>
                <a:spcPts val="0"/>
              </a:spcBef>
              <a:spcAft>
                <a:spcPts val="0"/>
              </a:spcAft>
              <a:buClr>
                <a:schemeClr val="dk1"/>
              </a:buClr>
              <a:buSzPts val="1100"/>
              <a:buFont typeface="Arial"/>
              <a:buNone/>
            </a:pPr>
            <a:r>
              <a:rPr b="1" lang="en" sz="2200">
                <a:solidFill>
                  <a:schemeClr val="lt1"/>
                </a:solidFill>
              </a:rPr>
              <a:t>The use of cell phones is strictly prohibited. Any exceptions will be at the Coordinator’s discretion.</a:t>
            </a:r>
            <a:endParaRPr b="1" sz="2200">
              <a:solidFill>
                <a:schemeClr val="lt1"/>
              </a:solidFill>
            </a:endParaRPr>
          </a:p>
          <a:p>
            <a:pPr indent="0" lvl="0" marL="0" rtl="0" algn="l">
              <a:lnSpc>
                <a:spcPct val="106666"/>
              </a:lnSpc>
              <a:spcBef>
                <a:spcPts val="0"/>
              </a:spcBef>
              <a:spcAft>
                <a:spcPts val="0"/>
              </a:spcAft>
              <a:buClr>
                <a:schemeClr val="dk1"/>
              </a:buClr>
              <a:buSzPts val="1100"/>
              <a:buFont typeface="Arial"/>
              <a:buNone/>
            </a:pPr>
            <a:r>
              <a:t/>
            </a:r>
            <a:endParaRPr b="1" sz="2200">
              <a:solidFill>
                <a:schemeClr val="lt1"/>
              </a:solidFill>
            </a:endParaRPr>
          </a:p>
          <a:p>
            <a:pPr indent="0" lvl="0" marL="0" rtl="0" algn="l">
              <a:lnSpc>
                <a:spcPct val="106666"/>
              </a:lnSpc>
              <a:spcBef>
                <a:spcPts val="0"/>
              </a:spcBef>
              <a:spcAft>
                <a:spcPts val="0"/>
              </a:spcAft>
              <a:buClr>
                <a:schemeClr val="dk1"/>
              </a:buClr>
              <a:buSzPts val="1100"/>
              <a:buFont typeface="Arial"/>
              <a:buNone/>
            </a:pPr>
            <a:r>
              <a:rPr b="1" lang="en" sz="2200">
                <a:solidFill>
                  <a:schemeClr val="lt1"/>
                </a:solidFill>
              </a:rPr>
              <a:t>Campers should stay on road around cabins. No camper of the opposite sex should be on the sidewalk around cabins.</a:t>
            </a:r>
            <a:endParaRPr b="1" sz="2200">
              <a:solidFill>
                <a:schemeClr val="lt1"/>
              </a:solidFill>
            </a:endParaRPr>
          </a:p>
          <a:p>
            <a:pPr indent="0" lvl="0" marL="0" rtl="0" algn="l">
              <a:spcBef>
                <a:spcPts val="0"/>
              </a:spcBef>
              <a:spcAft>
                <a:spcPts val="1200"/>
              </a:spcAft>
              <a:buNone/>
            </a:pPr>
            <a:r>
              <a:t/>
            </a:r>
            <a:endParaRPr b="1" sz="2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Dress Code</a:t>
            </a:r>
            <a:endParaRPr b="1" sz="3020">
              <a:solidFill>
                <a:schemeClr val="lt1"/>
              </a:solidFill>
            </a:endParaRPr>
          </a:p>
        </p:txBody>
      </p:sp>
      <p:sp>
        <p:nvSpPr>
          <p:cNvPr id="208" name="Google Shape;208;p4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Undergarments should be worn at all times.</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Cover-ups worn to and from the pool.</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Evening dress should be comfortable and appropriate when praying.(For staff and campers)</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Staff should not wear items that are too short or too low cut. No midriff showing.</a:t>
            </a:r>
            <a:endParaRPr b="1" sz="2400">
              <a:solidFill>
                <a:schemeClr val="lt1"/>
              </a:solidFill>
            </a:endParaRPr>
          </a:p>
          <a:p>
            <a:pPr indent="0" lvl="0" marL="0" rtl="0" algn="l">
              <a:spcBef>
                <a:spcPts val="0"/>
              </a:spcBef>
              <a:spcAft>
                <a:spcPts val="1200"/>
              </a:spcAft>
              <a:buNone/>
            </a:pPr>
            <a:r>
              <a:t/>
            </a:r>
            <a:endParaRPr b="1"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416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700">
                <a:solidFill>
                  <a:schemeClr val="lt1"/>
                </a:solidFill>
              </a:rPr>
              <a:t>NOTE: </a:t>
            </a:r>
            <a:endParaRPr b="1" sz="2700">
              <a:solidFill>
                <a:schemeClr val="lt1"/>
              </a:solidFill>
            </a:endParaRPr>
          </a:p>
          <a:p>
            <a:pPr indent="0" lvl="0" marL="0" rtl="0" algn="l">
              <a:spcBef>
                <a:spcPts val="0"/>
              </a:spcBef>
              <a:spcAft>
                <a:spcPts val="0"/>
              </a:spcAft>
              <a:buNone/>
            </a:pPr>
            <a:r>
              <a:t/>
            </a:r>
            <a:endParaRPr b="1" sz="2700">
              <a:solidFill>
                <a:schemeClr val="lt1"/>
              </a:solidFill>
            </a:endParaRPr>
          </a:p>
          <a:p>
            <a:pPr indent="0" lvl="0" marL="0" rtl="0" algn="l">
              <a:spcBef>
                <a:spcPts val="0"/>
              </a:spcBef>
              <a:spcAft>
                <a:spcPts val="0"/>
              </a:spcAft>
              <a:buClr>
                <a:schemeClr val="dk1"/>
              </a:buClr>
              <a:buSzPts val="1100"/>
              <a:buFont typeface="Arial"/>
              <a:buNone/>
            </a:pPr>
            <a:r>
              <a:rPr b="1" lang="en" sz="2700">
                <a:solidFill>
                  <a:schemeClr val="lt1"/>
                </a:solidFill>
              </a:rPr>
              <a:t>Camp Boothe’s administration and staff reserve the right to search campers and staff and their belongings upon suspicion of possession of any prohibited items. Including but not limited to  substances and/or weapons. </a:t>
            </a:r>
            <a:r>
              <a:rPr b="1" lang="en" sz="2700">
                <a:solidFill>
                  <a:srgbClr val="FEFEFE"/>
                </a:solidFill>
              </a:rPr>
              <a:t>Any staff in possession of any prohibited items will be dismissed from camp. </a:t>
            </a:r>
            <a:endParaRPr b="1" sz="31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14" name="Google Shape;214;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When wearing leggings, shirt should be covering.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Tank tops should meet the three finger rule. NO spaghetti strap tank tops without a covering.</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Shirts should not be cut where midriff or side is exposed. </a:t>
            </a:r>
            <a:endParaRPr b="1" sz="2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2820">
                <a:solidFill>
                  <a:schemeClr val="lt1"/>
                </a:solidFill>
              </a:rPr>
              <a:t>Medical</a:t>
            </a:r>
            <a:endParaRPr b="1" sz="2820">
              <a:solidFill>
                <a:schemeClr val="lt1"/>
              </a:solidFill>
            </a:endParaRPr>
          </a:p>
        </p:txBody>
      </p:sp>
      <p:sp>
        <p:nvSpPr>
          <p:cNvPr id="220" name="Google Shape;220;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400">
                <a:solidFill>
                  <a:schemeClr val="lt1"/>
                </a:solidFill>
              </a:rPr>
              <a:t>All</a:t>
            </a:r>
            <a:r>
              <a:rPr b="1" lang="en" sz="2400">
                <a:solidFill>
                  <a:schemeClr val="lt1"/>
                </a:solidFill>
              </a:rPr>
              <a:t> camper and staff </a:t>
            </a:r>
            <a:r>
              <a:rPr b="1" lang="en" sz="2400">
                <a:solidFill>
                  <a:schemeClr val="lt1"/>
                </a:solidFill>
              </a:rPr>
              <a:t>medication</a:t>
            </a:r>
            <a:r>
              <a:rPr b="1" lang="en" sz="2400">
                <a:solidFill>
                  <a:schemeClr val="lt1"/>
                </a:solidFill>
              </a:rPr>
              <a:t> will be kept in the nurses station and distributed by the nurse. </a:t>
            </a:r>
            <a:endParaRPr b="1" sz="2400">
              <a:solidFill>
                <a:schemeClr val="lt1"/>
              </a:solidFill>
            </a:endParaRPr>
          </a:p>
          <a:p>
            <a:pPr indent="0" lvl="0" marL="0" rtl="0" algn="l">
              <a:spcBef>
                <a:spcPts val="1200"/>
              </a:spcBef>
              <a:spcAft>
                <a:spcPts val="0"/>
              </a:spcAft>
              <a:buNone/>
            </a:pPr>
            <a:r>
              <a:rPr b="1" lang="en" sz="2400">
                <a:solidFill>
                  <a:schemeClr val="lt1"/>
                </a:solidFill>
              </a:rPr>
              <a:t>Any medical </a:t>
            </a:r>
            <a:r>
              <a:rPr b="1" lang="en" sz="2400">
                <a:solidFill>
                  <a:schemeClr val="lt1"/>
                </a:solidFill>
              </a:rPr>
              <a:t>concerns</a:t>
            </a:r>
            <a:r>
              <a:rPr b="1" lang="en" sz="2400">
                <a:solidFill>
                  <a:schemeClr val="lt1"/>
                </a:solidFill>
              </a:rPr>
              <a:t> should be reported to the nurse </a:t>
            </a:r>
            <a:r>
              <a:rPr b="1" lang="en" sz="2400">
                <a:solidFill>
                  <a:schemeClr val="lt1"/>
                </a:solidFill>
              </a:rPr>
              <a:t>immediately</a:t>
            </a:r>
            <a:r>
              <a:rPr b="1" lang="en" sz="2400">
                <a:solidFill>
                  <a:schemeClr val="lt1"/>
                </a:solidFill>
              </a:rPr>
              <a:t>. </a:t>
            </a:r>
            <a:endParaRPr b="1" sz="2400">
              <a:solidFill>
                <a:schemeClr val="lt1"/>
              </a:solidFill>
            </a:endParaRPr>
          </a:p>
          <a:p>
            <a:pPr indent="0" lvl="0" marL="0" rtl="0" algn="l">
              <a:spcBef>
                <a:spcPts val="1200"/>
              </a:spcBef>
              <a:spcAft>
                <a:spcPts val="1200"/>
              </a:spcAft>
              <a:buNone/>
            </a:pPr>
            <a:r>
              <a:rPr b="1" lang="en" sz="2400">
                <a:solidFill>
                  <a:schemeClr val="lt1"/>
                </a:solidFill>
              </a:rPr>
              <a:t>Injuries should be reported to the nurse </a:t>
            </a:r>
            <a:r>
              <a:rPr b="1" lang="en" sz="2400">
                <a:solidFill>
                  <a:schemeClr val="lt1"/>
                </a:solidFill>
              </a:rPr>
              <a:t>immediately. </a:t>
            </a:r>
            <a:endParaRPr b="1" sz="2400">
              <a:solidFill>
                <a:schemeClr val="l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26" name="Google Shape;226;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4414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7358"/>
              <a:buFont typeface="Arial"/>
              <a:buNone/>
            </a:pPr>
            <a:r>
              <a:rPr b="1" lang="en" sz="2650">
                <a:solidFill>
                  <a:schemeClr val="lt1"/>
                </a:solidFill>
              </a:rPr>
              <a:t>Hazing is prohibited at Camp Boothe.</a:t>
            </a:r>
            <a:endParaRPr b="1" sz="2650">
              <a:solidFill>
                <a:schemeClr val="lt1"/>
              </a:solidFill>
            </a:endParaRPr>
          </a:p>
          <a:p>
            <a:pPr indent="0" lvl="0" marL="0" rtl="0" algn="l">
              <a:spcBef>
                <a:spcPts val="0"/>
              </a:spcBef>
              <a:spcAft>
                <a:spcPts val="0"/>
              </a:spcAft>
              <a:buClr>
                <a:schemeClr val="dk1"/>
              </a:buClr>
              <a:buSzPct val="37358"/>
              <a:buFont typeface="Arial"/>
              <a:buNone/>
            </a:pPr>
            <a:r>
              <a:t/>
            </a:r>
            <a:endParaRPr b="1" sz="2650">
              <a:solidFill>
                <a:schemeClr val="lt1"/>
              </a:solidFill>
            </a:endParaRPr>
          </a:p>
          <a:p>
            <a:pPr indent="0" lvl="0" marL="0" rtl="0" algn="l">
              <a:spcBef>
                <a:spcPts val="0"/>
              </a:spcBef>
              <a:spcAft>
                <a:spcPts val="0"/>
              </a:spcAft>
              <a:buClr>
                <a:schemeClr val="dk1"/>
              </a:buClr>
              <a:buSzPct val="41509"/>
              <a:buFont typeface="Arial"/>
              <a:buNone/>
            </a:pPr>
            <a:r>
              <a:rPr b="1" lang="en" sz="2650">
                <a:solidFill>
                  <a:schemeClr val="lt1"/>
                </a:solidFill>
              </a:rPr>
              <a:t>Hazing is defined as the use of physical violence or any activity calculated to impose embarrassment, harassment, and physical, moral or psychological well being of any individual.</a:t>
            </a:r>
            <a:endParaRPr b="1" sz="2650">
              <a:solidFill>
                <a:schemeClr val="lt1"/>
              </a:solidFill>
            </a:endParaRPr>
          </a:p>
          <a:p>
            <a:pPr indent="0" lvl="0" marL="0" rtl="0" algn="l">
              <a:spcBef>
                <a:spcPts val="0"/>
              </a:spcBef>
              <a:spcAft>
                <a:spcPts val="0"/>
              </a:spcAft>
              <a:buClr>
                <a:schemeClr val="dk1"/>
              </a:buClr>
              <a:buSzPct val="41509"/>
              <a:buFont typeface="Arial"/>
              <a:buNone/>
            </a:pPr>
            <a:r>
              <a:t/>
            </a:r>
            <a:endParaRPr b="1" sz="2650">
              <a:solidFill>
                <a:schemeClr val="lt1"/>
              </a:solidFill>
            </a:endParaRPr>
          </a:p>
          <a:p>
            <a:pPr indent="0" lvl="0" marL="0" rtl="0" algn="l">
              <a:spcBef>
                <a:spcPts val="0"/>
              </a:spcBef>
              <a:spcAft>
                <a:spcPts val="0"/>
              </a:spcAft>
              <a:buNone/>
            </a:pPr>
            <a:r>
              <a:rPr b="1" lang="en" sz="2650">
                <a:solidFill>
                  <a:schemeClr val="lt1"/>
                </a:solidFill>
              </a:rPr>
              <a:t>(this includes but not limited to: removing </a:t>
            </a:r>
            <a:r>
              <a:rPr b="1" lang="en" sz="2650">
                <a:solidFill>
                  <a:schemeClr val="lt1"/>
                </a:solidFill>
              </a:rPr>
              <a:t>bedding and/or clothes from cabin, </a:t>
            </a:r>
            <a:endParaRPr b="1" sz="2650">
              <a:solidFill>
                <a:schemeClr val="lt1"/>
              </a:solidFill>
            </a:endParaRPr>
          </a:p>
          <a:p>
            <a:pPr indent="0" lvl="0" marL="0" rtl="0" algn="l">
              <a:spcBef>
                <a:spcPts val="0"/>
              </a:spcBef>
              <a:spcAft>
                <a:spcPts val="0"/>
              </a:spcAft>
              <a:buNone/>
            </a:pPr>
            <a:r>
              <a:t/>
            </a:r>
            <a:endParaRPr b="1" sz="2650">
              <a:solidFill>
                <a:schemeClr val="lt1"/>
              </a:solidFill>
            </a:endParaRPr>
          </a:p>
          <a:p>
            <a:pPr indent="0" lvl="0" marL="0" rtl="0" algn="l">
              <a:spcBef>
                <a:spcPts val="0"/>
              </a:spcBef>
              <a:spcAft>
                <a:spcPts val="0"/>
              </a:spcAft>
              <a:buNone/>
            </a:pPr>
            <a:r>
              <a:rPr b="1" lang="en" sz="2650">
                <a:solidFill>
                  <a:srgbClr val="FEFEFE"/>
                </a:solidFill>
              </a:rPr>
              <a:t>Any staff participating in any form of hazing will be dismissed from camp. </a:t>
            </a:r>
            <a:endParaRPr b="1" sz="2650"/>
          </a:p>
          <a:p>
            <a:pPr indent="0" lvl="0" marL="0" rtl="0" algn="l">
              <a:spcBef>
                <a:spcPts val="0"/>
              </a:spcBef>
              <a:spcAft>
                <a:spcPts val="0"/>
              </a:spcAft>
              <a:buClr>
                <a:schemeClr val="dk1"/>
              </a:buClr>
              <a:buSzPct val="41596"/>
              <a:buFont typeface="Arial"/>
              <a:buNone/>
            </a:pPr>
            <a:r>
              <a:t/>
            </a:r>
            <a:endParaRPr sz="2644">
              <a:solidFill>
                <a:schemeClr val="lt1"/>
              </a:solidFill>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7"/>
          <p:cNvSpPr txBox="1"/>
          <p:nvPr>
            <p:ph type="title"/>
          </p:nvPr>
        </p:nvSpPr>
        <p:spPr>
          <a:xfrm>
            <a:off x="311700" y="0"/>
            <a:ext cx="8520600" cy="4849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2300">
                <a:solidFill>
                  <a:schemeClr val="lt1"/>
                </a:solidFill>
              </a:rPr>
              <a:t>Smoking or the use of tobacco products, electronic cigarettes/vapes, Juul, CBD oils, hemp etc. on the campground is strictly prohibited. Violation of this policy may result in being dismissed from camp.</a:t>
            </a:r>
            <a:endParaRPr b="1" sz="2300">
              <a:solidFill>
                <a:schemeClr val="lt1"/>
              </a:solidFill>
            </a:endParaRPr>
          </a:p>
          <a:p>
            <a:pPr indent="0" lvl="0" marL="0" rtl="0" algn="l">
              <a:spcBef>
                <a:spcPts val="0"/>
              </a:spcBef>
              <a:spcAft>
                <a:spcPts val="0"/>
              </a:spcAft>
              <a:buNone/>
            </a:pPr>
            <a:r>
              <a:t/>
            </a:r>
            <a:endParaRPr b="1" sz="2300">
              <a:solidFill>
                <a:schemeClr val="lt1"/>
              </a:solidFill>
            </a:endParaRPr>
          </a:p>
          <a:p>
            <a:pPr indent="0" lvl="0" marL="0" rtl="0" algn="l">
              <a:spcBef>
                <a:spcPts val="0"/>
              </a:spcBef>
              <a:spcAft>
                <a:spcPts val="0"/>
              </a:spcAft>
              <a:buNone/>
            </a:pPr>
            <a:r>
              <a:rPr b="1" lang="en" sz="2300">
                <a:solidFill>
                  <a:srgbClr val="FEFEFE"/>
                </a:solidFill>
              </a:rPr>
              <a:t>Possession and/or use of amphetamines or barbiturates, hallucinogens, narcotics, marijuana or any other intoxicants is prohibited.</a:t>
            </a:r>
            <a:endParaRPr b="1" sz="2300">
              <a:solidFill>
                <a:srgbClr val="FEFEFE"/>
              </a:solidFill>
            </a:endParaRPr>
          </a:p>
          <a:p>
            <a:pPr indent="0" lvl="0" marL="0" rtl="0" algn="l">
              <a:spcBef>
                <a:spcPts val="0"/>
              </a:spcBef>
              <a:spcAft>
                <a:spcPts val="0"/>
              </a:spcAft>
              <a:buNone/>
            </a:pPr>
            <a:r>
              <a:t/>
            </a:r>
            <a:endParaRPr b="1" sz="2300">
              <a:solidFill>
                <a:srgbClr val="90C226"/>
              </a:solidFill>
            </a:endParaRPr>
          </a:p>
          <a:p>
            <a:pPr indent="0" lvl="0" marL="0" rtl="0" algn="l">
              <a:spcBef>
                <a:spcPts val="0"/>
              </a:spcBef>
              <a:spcAft>
                <a:spcPts val="0"/>
              </a:spcAft>
              <a:buClr>
                <a:schemeClr val="dk1"/>
              </a:buClr>
              <a:buSzPts val="1100"/>
              <a:buFont typeface="Arial"/>
              <a:buNone/>
            </a:pPr>
            <a:r>
              <a:rPr b="1" lang="en" sz="2300">
                <a:solidFill>
                  <a:schemeClr val="lt1"/>
                </a:solidFill>
              </a:rPr>
              <a:t>Possession and/or the use of alcoholic beverages or the presence of any individual who has been drinking alcoholic beverage is prohibited on the campground.</a:t>
            </a:r>
            <a:endParaRPr b="1" sz="23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8"/>
          <p:cNvSpPr txBox="1"/>
          <p:nvPr>
            <p:ph type="title"/>
          </p:nvPr>
        </p:nvSpPr>
        <p:spPr>
          <a:xfrm>
            <a:off x="311700" y="445025"/>
            <a:ext cx="8520600" cy="217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400">
                <a:solidFill>
                  <a:srgbClr val="FEFEFE"/>
                </a:solidFill>
              </a:rPr>
              <a:t>Possession and/or discharge of firearms, knives or any other form of weapons are prohibited. Violation of this policy will result in dismissal from camp.</a:t>
            </a:r>
            <a:endParaRPr b="1"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ph idx="1" type="body"/>
          </p:nvPr>
        </p:nvSpPr>
        <p:spPr>
          <a:xfrm>
            <a:off x="311700" y="347100"/>
            <a:ext cx="8520600" cy="422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400">
                <a:solidFill>
                  <a:schemeClr val="lt1"/>
                </a:solidFill>
              </a:rPr>
              <a:t>We have a camp photographer that will be taking pictures at every activity.</a:t>
            </a:r>
            <a:endParaRPr b="1" sz="2400">
              <a:solidFill>
                <a:schemeClr val="lt1"/>
              </a:solidFill>
            </a:endParaRPr>
          </a:p>
          <a:p>
            <a:pPr indent="0" lvl="0" marL="0" rtl="0" algn="l">
              <a:spcBef>
                <a:spcPts val="1200"/>
              </a:spcBef>
              <a:spcAft>
                <a:spcPts val="0"/>
              </a:spcAft>
              <a:buNone/>
            </a:pPr>
            <a:r>
              <a:t/>
            </a:r>
            <a:endParaRPr b="1" sz="2400">
              <a:solidFill>
                <a:schemeClr val="lt1"/>
              </a:solidFill>
            </a:endParaRPr>
          </a:p>
          <a:p>
            <a:pPr indent="0" lvl="0" marL="0" rtl="0" algn="l">
              <a:lnSpc>
                <a:spcPct val="100000"/>
              </a:lnSpc>
              <a:spcBef>
                <a:spcPts val="1200"/>
              </a:spcBef>
              <a:spcAft>
                <a:spcPts val="0"/>
              </a:spcAft>
              <a:buNone/>
            </a:pPr>
            <a:r>
              <a:rPr b="1" lang="en" sz="2400">
                <a:solidFill>
                  <a:schemeClr val="lt1"/>
                </a:solidFill>
              </a:rPr>
              <a:t>No pictures should be taken in cabin or pool area.</a:t>
            </a:r>
            <a:endParaRPr b="1" sz="2400">
              <a:solidFill>
                <a:schemeClr val="lt1"/>
              </a:solidFill>
            </a:endParaRPr>
          </a:p>
          <a:p>
            <a:pPr indent="0" lvl="0" marL="0" rtl="0" algn="l">
              <a:lnSpc>
                <a:spcPct val="100000"/>
              </a:lnSpc>
              <a:spcBef>
                <a:spcPts val="0"/>
              </a:spcBef>
              <a:spcAft>
                <a:spcPts val="0"/>
              </a:spcAft>
              <a:buNone/>
            </a:pPr>
            <a:r>
              <a:t/>
            </a:r>
            <a:endParaRPr b="1" sz="2400">
              <a:solidFill>
                <a:schemeClr val="lt1"/>
              </a:solidFill>
            </a:endParaRPr>
          </a:p>
          <a:p>
            <a:pPr indent="0" lvl="0" marL="0" rtl="0" algn="l">
              <a:lnSpc>
                <a:spcPct val="100000"/>
              </a:lnSpc>
              <a:spcBef>
                <a:spcPts val="0"/>
              </a:spcBef>
              <a:spcAft>
                <a:spcPts val="0"/>
              </a:spcAft>
              <a:buNone/>
            </a:pPr>
            <a:r>
              <a:t/>
            </a:r>
            <a:endParaRPr b="1" sz="2400">
              <a:solidFill>
                <a:schemeClr val="lt1"/>
              </a:solidFill>
            </a:endParaRPr>
          </a:p>
          <a:p>
            <a:pPr indent="0" lvl="0" marL="0" rtl="0" algn="l">
              <a:lnSpc>
                <a:spcPct val="100000"/>
              </a:lnSpc>
              <a:spcBef>
                <a:spcPts val="0"/>
              </a:spcBef>
              <a:spcAft>
                <a:spcPts val="0"/>
              </a:spcAft>
              <a:buClr>
                <a:schemeClr val="dk1"/>
              </a:buClr>
              <a:buSzPts val="1100"/>
              <a:buFont typeface="Arial"/>
              <a:buNone/>
            </a:pPr>
            <a:r>
              <a:rPr b="1" lang="en" sz="2400">
                <a:solidFill>
                  <a:schemeClr val="lt1"/>
                </a:solidFill>
              </a:rPr>
              <a:t>No pets or animals of any kind are allowed anywhere in or on camp premises. </a:t>
            </a:r>
            <a:endParaRPr b="1" sz="24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0"/>
          <p:cNvSpPr txBox="1"/>
          <p:nvPr>
            <p:ph type="title"/>
          </p:nvPr>
        </p:nvSpPr>
        <p:spPr>
          <a:xfrm>
            <a:off x="311700" y="1215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rPr>
              <a:t>General Guidelines for Cabins</a:t>
            </a:r>
            <a:endParaRPr b="1">
              <a:solidFill>
                <a:schemeClr val="lt1"/>
              </a:solidFill>
            </a:endParaRPr>
          </a:p>
        </p:txBody>
      </p:sp>
      <p:sp>
        <p:nvSpPr>
          <p:cNvPr id="90" name="Google Shape;90;p20"/>
          <p:cNvSpPr txBox="1"/>
          <p:nvPr>
            <p:ph idx="1" type="body"/>
          </p:nvPr>
        </p:nvSpPr>
        <p:spPr>
          <a:xfrm>
            <a:off x="416900" y="694225"/>
            <a:ext cx="8520600" cy="430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rgbClr val="FEFEFE"/>
                </a:solidFill>
              </a:rPr>
              <a:t>Make sure all irons, curling irons, straighteners are turned off before leaving cabin.</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rPr b="1" lang="en">
                <a:solidFill>
                  <a:srgbClr val="FEFEFE"/>
                </a:solidFill>
              </a:rPr>
              <a:t>No rough-housing in cabin.</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rPr b="1" lang="en">
                <a:solidFill>
                  <a:srgbClr val="FEFEFE"/>
                </a:solidFill>
              </a:rPr>
              <a:t>One camper per bed. One person per shower.</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rPr b="1" lang="en">
                <a:solidFill>
                  <a:srgbClr val="FEFEFE"/>
                </a:solidFill>
              </a:rPr>
              <a:t>Campers should be accompanied by an adult when returning to cabins for any reason.</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t/>
            </a:r>
            <a:endParaRPr b="1">
              <a:solidFill>
                <a:srgbClr val="FEFEFE"/>
              </a:solidFill>
            </a:endParaRPr>
          </a:p>
          <a:p>
            <a:pPr indent="0" lvl="0" marL="0" rtl="0" algn="l">
              <a:lnSpc>
                <a:spcPct val="100000"/>
              </a:lnSpc>
              <a:spcBef>
                <a:spcPts val="0"/>
              </a:spcBef>
              <a:spcAft>
                <a:spcPts val="0"/>
              </a:spcAft>
              <a:buNone/>
            </a:pPr>
            <a:r>
              <a:rPr b="1" lang="en">
                <a:solidFill>
                  <a:srgbClr val="FEFEFE"/>
                </a:solidFill>
              </a:rPr>
              <a:t>Turn off all lights and make sure all doors are shut when leaving buildings.</a:t>
            </a:r>
            <a:endParaRPr b="1">
              <a:solidFill>
                <a:srgbClr val="FEFEFE"/>
              </a:solidFill>
            </a:endParaRPr>
          </a:p>
          <a:p>
            <a:pPr indent="0" lvl="0" marL="0" rtl="0" algn="l">
              <a:lnSpc>
                <a:spcPct val="100000"/>
              </a:lnSpc>
              <a:spcBef>
                <a:spcPts val="0"/>
              </a:spcBef>
              <a:spcAft>
                <a:spcPts val="0"/>
              </a:spcAft>
              <a:buNone/>
            </a:pPr>
            <a:r>
              <a:t/>
            </a:r>
            <a:endParaRPr b="1">
              <a:solidFill>
                <a:srgbClr val="FEFEFE"/>
              </a:solidFill>
            </a:endParaRPr>
          </a:p>
          <a:p>
            <a:pPr indent="0" lvl="0" marL="0" rtl="0" algn="l">
              <a:lnSpc>
                <a:spcPct val="100000"/>
              </a:lnSpc>
              <a:spcBef>
                <a:spcPts val="0"/>
              </a:spcBef>
              <a:spcAft>
                <a:spcPts val="0"/>
              </a:spcAft>
              <a:buClr>
                <a:schemeClr val="dk1"/>
              </a:buClr>
              <a:buSzPts val="1100"/>
              <a:buFont typeface="Arial"/>
              <a:buNone/>
            </a:pPr>
            <a:r>
              <a:rPr b="1" lang="en">
                <a:solidFill>
                  <a:srgbClr val="FEFEFE"/>
                </a:solidFill>
              </a:rPr>
              <a:t>No water balloons, water guns, paintball, or other destructive items in cabins. </a:t>
            </a:r>
            <a:endParaRPr b="1">
              <a:solidFill>
                <a:srgbClr val="FEFEFE"/>
              </a:solidFill>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1"/>
          <p:cNvSpPr txBox="1"/>
          <p:nvPr>
            <p:ph type="title"/>
          </p:nvPr>
        </p:nvSpPr>
        <p:spPr>
          <a:xfrm>
            <a:off x="311700" y="1400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b="1" lang="en" sz="3020">
                <a:solidFill>
                  <a:schemeClr val="lt1"/>
                </a:solidFill>
              </a:rPr>
              <a:t>Golf Carts</a:t>
            </a:r>
            <a:endParaRPr b="1" sz="3020">
              <a:solidFill>
                <a:schemeClr val="lt1"/>
              </a:solidFill>
            </a:endParaRPr>
          </a:p>
        </p:txBody>
      </p:sp>
      <p:sp>
        <p:nvSpPr>
          <p:cNvPr id="96" name="Google Shape;96;p21"/>
          <p:cNvSpPr txBox="1"/>
          <p:nvPr>
            <p:ph idx="1" type="body"/>
          </p:nvPr>
        </p:nvSpPr>
        <p:spPr>
          <a:xfrm>
            <a:off x="311700" y="894075"/>
            <a:ext cx="8520600" cy="36747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Clr>
                <a:schemeClr val="dk1"/>
              </a:buClr>
              <a:buSzPts val="935"/>
              <a:buFont typeface="Arial"/>
              <a:buNone/>
            </a:pPr>
            <a:r>
              <a:rPr b="1" lang="en" sz="2595">
                <a:solidFill>
                  <a:schemeClr val="lt1"/>
                </a:solidFill>
              </a:rPr>
              <a:t>Must be the age of 16 to drive a golf cart.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rPr b="1" lang="en" sz="2595">
                <a:solidFill>
                  <a:schemeClr val="lt1"/>
                </a:solidFill>
              </a:rPr>
              <a:t>Only staff member should drive a golf cart.</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rPr b="1" lang="en" sz="2595">
                <a:solidFill>
                  <a:schemeClr val="lt1"/>
                </a:solidFill>
              </a:rPr>
              <a:t>Golf carts should have no more riders than the number of seats. Violators will not be allowed to use golf carts.</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rPr b="1" lang="en" sz="2595">
                <a:solidFill>
                  <a:schemeClr val="lt1"/>
                </a:solidFill>
              </a:rPr>
              <a:t>Motorized vehicles must stay on pavement.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t/>
            </a:r>
            <a:endParaRPr b="1" sz="2595">
              <a:solidFill>
                <a:schemeClr val="lt1"/>
              </a:solidFill>
            </a:endParaRPr>
          </a:p>
          <a:p>
            <a:pPr indent="0" lvl="0" marL="0" rtl="0" algn="l">
              <a:lnSpc>
                <a:spcPct val="80000"/>
              </a:lnSpc>
              <a:spcBef>
                <a:spcPts val="0"/>
              </a:spcBef>
              <a:spcAft>
                <a:spcPts val="0"/>
              </a:spcAft>
              <a:buClr>
                <a:schemeClr val="dk1"/>
              </a:buClr>
              <a:buSzPts val="935"/>
              <a:buFont typeface="Arial"/>
              <a:buNone/>
            </a:pPr>
            <a:r>
              <a:t/>
            </a:r>
            <a:endParaRPr b="1" sz="1829"/>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